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notesSlides/_rels/notesSlide25.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2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_rels/slide11.xml.rels" ContentType="application/vnd.openxmlformats-package.relationships+xml"/>
  <Override PartName="/ppt/slides/_rels/slide18.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6.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slideLayout50.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_rels/presentation.xml.rels" ContentType="application/vnd.openxmlformats-package.relationships+xml"/>
  <Override PartName="/ppt/media/image88.png" ContentType="image/png"/>
  <Override PartName="/ppt/media/image87.png" ContentType="image/png"/>
  <Override PartName="/ppt/media/image86.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79.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78.png" ContentType="image/png"/>
  <Override PartName="/ppt/media/image9.gif" ContentType="image/gif"/>
  <Override PartName="/ppt/media/image12.png" ContentType="image/png"/>
  <Override PartName="/ppt/media/image69.png" ContentType="image/png"/>
  <Override PartName="/ppt/media/image10.png" ContentType="image/png"/>
  <Override PartName="/ppt/media/image54.png" ContentType="image/png"/>
  <Override PartName="/ppt/media/image4.png" ContentType="image/png"/>
  <Override PartName="/ppt/media/image39.png" ContentType="image/png"/>
  <Override PartName="/ppt/media/image23.png" ContentType="image/png"/>
  <Override PartName="/ppt/media/image58.png" ContentType="image/png"/>
  <Override PartName="/ppt/media/image8.png" ContentType="image/png"/>
  <Override PartName="/ppt/media/image53.png" ContentType="image/png"/>
  <Override PartName="/ppt/media/image3.png" ContentType="image/png"/>
  <Override PartName="/ppt/media/image38.png" ContentType="image/png"/>
  <Override PartName="/ppt/media/image21.png" ContentType="image/png"/>
  <Override PartName="/ppt/media/image56.png" ContentType="image/png"/>
  <Override PartName="/ppt/media/image6.png" ContentType="image/png"/>
  <Override PartName="/ppt/media/image51.png" ContentType="image/png"/>
  <Override PartName="/ppt/media/image1.png" ContentType="image/png"/>
  <Override PartName="/ppt/media/image36.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11.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8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s-MX" sz="4400" spc="-1" strike="noStrike">
                <a:latin typeface="Arial"/>
              </a:rPr>
              <a:t>Pulse para desplazar la página</a:t>
            </a:r>
            <a:endParaRPr b="0" lang="es-MX" sz="4400" spc="-1" strike="noStrike">
              <a:latin typeface="Arial"/>
            </a:endParaRPr>
          </a:p>
        </p:txBody>
      </p:sp>
      <p:sp>
        <p:nvSpPr>
          <p:cNvPr id="202" name="PlaceHolder 2"/>
          <p:cNvSpPr>
            <a:spLocks noGrp="1"/>
          </p:cNvSpPr>
          <p:nvPr>
            <p:ph type="body"/>
          </p:nvPr>
        </p:nvSpPr>
        <p:spPr>
          <a:xfrm>
            <a:off x="777240" y="4777560"/>
            <a:ext cx="6217560" cy="4525920"/>
          </a:xfrm>
          <a:prstGeom prst="rect">
            <a:avLst/>
          </a:prstGeom>
        </p:spPr>
        <p:txBody>
          <a:bodyPr lIns="0" rIns="0" tIns="0" bIns="0">
            <a:noAutofit/>
          </a:bodyPr>
          <a:p>
            <a:r>
              <a:rPr b="0" lang="es-MX" sz="2000" spc="-1" strike="noStrike">
                <a:latin typeface="Arial"/>
              </a:rPr>
              <a:t>Pulse para editar el formato de las notas</a:t>
            </a:r>
            <a:endParaRPr b="0" lang="es-MX" sz="2000" spc="-1" strike="noStrike">
              <a:latin typeface="Arial"/>
            </a:endParaRPr>
          </a:p>
        </p:txBody>
      </p:sp>
      <p:sp>
        <p:nvSpPr>
          <p:cNvPr id="203" name="PlaceHolder 3"/>
          <p:cNvSpPr>
            <a:spLocks noGrp="1"/>
          </p:cNvSpPr>
          <p:nvPr>
            <p:ph type="hdr"/>
          </p:nvPr>
        </p:nvSpPr>
        <p:spPr>
          <a:xfrm>
            <a:off x="0" y="0"/>
            <a:ext cx="3372840" cy="502560"/>
          </a:xfrm>
          <a:prstGeom prst="rect">
            <a:avLst/>
          </a:prstGeom>
        </p:spPr>
        <p:txBody>
          <a:bodyPr lIns="0" rIns="0" tIns="0" bIns="0">
            <a:noAutofit/>
          </a:bodyPr>
          <a:p>
            <a:r>
              <a:rPr b="0" lang="es-MX" sz="1400" spc="-1" strike="noStrike">
                <a:latin typeface="Times New Roman"/>
              </a:rPr>
              <a:t>&lt;cabecera&gt;</a:t>
            </a:r>
            <a:endParaRPr b="0" lang="es-MX" sz="1400" spc="-1" strike="noStrike">
              <a:latin typeface="Times New Roman"/>
            </a:endParaRPr>
          </a:p>
        </p:txBody>
      </p:sp>
      <p:sp>
        <p:nvSpPr>
          <p:cNvPr id="204" name="PlaceHolder 4"/>
          <p:cNvSpPr>
            <a:spLocks noGrp="1"/>
          </p:cNvSpPr>
          <p:nvPr>
            <p:ph type="dt"/>
          </p:nvPr>
        </p:nvSpPr>
        <p:spPr>
          <a:xfrm>
            <a:off x="4399200" y="0"/>
            <a:ext cx="3372840" cy="502560"/>
          </a:xfrm>
          <a:prstGeom prst="rect">
            <a:avLst/>
          </a:prstGeom>
        </p:spPr>
        <p:txBody>
          <a:bodyPr lIns="0" rIns="0" tIns="0" bIns="0">
            <a:noAutofit/>
          </a:bodyPr>
          <a:p>
            <a:pPr algn="r"/>
            <a:r>
              <a:rPr b="0" lang="es-MX" sz="1400" spc="-1" strike="noStrike">
                <a:latin typeface="Times New Roman"/>
              </a:rPr>
              <a:t>&lt;fecha/hora&gt;</a:t>
            </a:r>
            <a:endParaRPr b="0" lang="es-MX" sz="1400" spc="-1" strike="noStrike">
              <a:latin typeface="Times New Roman"/>
            </a:endParaRPr>
          </a:p>
        </p:txBody>
      </p:sp>
      <p:sp>
        <p:nvSpPr>
          <p:cNvPr id="205" name="PlaceHolder 5"/>
          <p:cNvSpPr>
            <a:spLocks noGrp="1"/>
          </p:cNvSpPr>
          <p:nvPr>
            <p:ph type="ftr"/>
          </p:nvPr>
        </p:nvSpPr>
        <p:spPr>
          <a:xfrm>
            <a:off x="0" y="9555480"/>
            <a:ext cx="3372840" cy="502560"/>
          </a:xfrm>
          <a:prstGeom prst="rect">
            <a:avLst/>
          </a:prstGeom>
        </p:spPr>
        <p:txBody>
          <a:bodyPr lIns="0" rIns="0" tIns="0" bIns="0" anchor="b">
            <a:noAutofit/>
          </a:bodyPr>
          <a:p>
            <a:r>
              <a:rPr b="0" lang="es-MX" sz="1400" spc="-1" strike="noStrike">
                <a:latin typeface="Times New Roman"/>
              </a:rPr>
              <a:t>&lt;pie de página&gt;</a:t>
            </a:r>
            <a:endParaRPr b="0" lang="es-MX" sz="1400" spc="-1" strike="noStrike">
              <a:latin typeface="Times New Roman"/>
            </a:endParaRPr>
          </a:p>
        </p:txBody>
      </p:sp>
      <p:sp>
        <p:nvSpPr>
          <p:cNvPr id="206"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5EB26890-781E-4BF1-9356-329045FD4094}" type="slidenum">
              <a:rPr b="0" lang="es-MX" sz="1400" spc="-1" strike="noStrike">
                <a:latin typeface="Times New Roman"/>
              </a:rPr>
              <a:t>&lt;número&gt;</a:t>
            </a:fld>
            <a:endParaRPr b="0" lang="es-MX"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2219400" y="777960"/>
            <a:ext cx="2659680" cy="38358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26" name="CustomShape 2"/>
          <p:cNvSpPr/>
          <p:nvPr/>
        </p:nvSpPr>
        <p:spPr>
          <a:xfrm>
            <a:off x="709560" y="4861080"/>
            <a:ext cx="5633280" cy="4563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2429640" y="764280"/>
            <a:ext cx="2912760" cy="37699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4" name="CustomShape 2"/>
          <p:cNvSpPr/>
          <p:nvPr/>
        </p:nvSpPr>
        <p:spPr>
          <a:xfrm>
            <a:off x="776880" y="4777200"/>
            <a:ext cx="6155640" cy="4473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2429640" y="764280"/>
            <a:ext cx="2912760" cy="37699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6" name="CustomShape 2"/>
          <p:cNvSpPr/>
          <p:nvPr/>
        </p:nvSpPr>
        <p:spPr>
          <a:xfrm>
            <a:off x="776880" y="4777200"/>
            <a:ext cx="6155640" cy="4473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2429640" y="764280"/>
            <a:ext cx="2912760" cy="37699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8" name="CustomShape 2"/>
          <p:cNvSpPr/>
          <p:nvPr/>
        </p:nvSpPr>
        <p:spPr>
          <a:xfrm>
            <a:off x="776880" y="4777200"/>
            <a:ext cx="6155640" cy="4473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2429640" y="764280"/>
            <a:ext cx="2912760" cy="37699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50" name="CustomShape 2"/>
          <p:cNvSpPr/>
          <p:nvPr/>
        </p:nvSpPr>
        <p:spPr>
          <a:xfrm>
            <a:off x="776880" y="4777200"/>
            <a:ext cx="6155640" cy="4473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15003360" y="-10477440"/>
            <a:ext cx="29979360" cy="22476960"/>
          </a:xfrm>
          <a:prstGeom prst="rect">
            <a:avLst/>
          </a:prstGeom>
        </p:spPr>
      </p:sp>
      <p:sp>
        <p:nvSpPr>
          <p:cNvPr id="452"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15003360" y="-10477440"/>
            <a:ext cx="29979360" cy="22476960"/>
          </a:xfrm>
          <a:prstGeom prst="rect">
            <a:avLst/>
          </a:prstGeom>
        </p:spPr>
      </p:sp>
      <p:sp>
        <p:nvSpPr>
          <p:cNvPr id="454"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15003360" y="-10477440"/>
            <a:ext cx="29979360" cy="22476960"/>
          </a:xfrm>
          <a:prstGeom prst="rect">
            <a:avLst/>
          </a:prstGeom>
        </p:spPr>
      </p:sp>
      <p:sp>
        <p:nvSpPr>
          <p:cNvPr id="456"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15003360" y="-10477440"/>
            <a:ext cx="29979360" cy="22476960"/>
          </a:xfrm>
          <a:prstGeom prst="rect">
            <a:avLst/>
          </a:prstGeom>
        </p:spPr>
      </p:sp>
      <p:sp>
        <p:nvSpPr>
          <p:cNvPr id="458"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15003360" y="-10477440"/>
            <a:ext cx="29979360" cy="22476960"/>
          </a:xfrm>
          <a:prstGeom prst="rect">
            <a:avLst/>
          </a:prstGeom>
        </p:spPr>
      </p:sp>
      <p:sp>
        <p:nvSpPr>
          <p:cNvPr id="460"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2219400" y="777960"/>
            <a:ext cx="2659680" cy="38358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28" name="CustomShape 2"/>
          <p:cNvSpPr/>
          <p:nvPr/>
        </p:nvSpPr>
        <p:spPr>
          <a:xfrm>
            <a:off x="709560" y="4861080"/>
            <a:ext cx="5633280" cy="4563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15003360" y="-10477440"/>
            <a:ext cx="29979360" cy="22476960"/>
          </a:xfrm>
          <a:prstGeom prst="rect">
            <a:avLst/>
          </a:prstGeom>
        </p:spPr>
      </p:sp>
      <p:sp>
        <p:nvSpPr>
          <p:cNvPr id="462"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15003360" y="-10477440"/>
            <a:ext cx="29979360" cy="22476960"/>
          </a:xfrm>
          <a:prstGeom prst="rect">
            <a:avLst/>
          </a:prstGeom>
        </p:spPr>
      </p:sp>
      <p:sp>
        <p:nvSpPr>
          <p:cNvPr id="464"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15003360" y="-10477440"/>
            <a:ext cx="29979360" cy="22476960"/>
          </a:xfrm>
          <a:prstGeom prst="rect">
            <a:avLst/>
          </a:prstGeom>
        </p:spPr>
      </p:sp>
      <p:sp>
        <p:nvSpPr>
          <p:cNvPr id="466"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15003360" y="-10477440"/>
            <a:ext cx="29979360" cy="22476960"/>
          </a:xfrm>
          <a:prstGeom prst="rect">
            <a:avLst/>
          </a:prstGeom>
        </p:spPr>
      </p:sp>
      <p:sp>
        <p:nvSpPr>
          <p:cNvPr id="468"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15003360" y="-10477440"/>
            <a:ext cx="29979360" cy="22476960"/>
          </a:xfrm>
          <a:prstGeom prst="rect">
            <a:avLst/>
          </a:prstGeom>
        </p:spPr>
      </p:sp>
      <p:sp>
        <p:nvSpPr>
          <p:cNvPr id="470"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15003360" y="-10477440"/>
            <a:ext cx="29979360" cy="22476960"/>
          </a:xfrm>
          <a:prstGeom prst="rect">
            <a:avLst/>
          </a:prstGeom>
        </p:spPr>
      </p:sp>
      <p:sp>
        <p:nvSpPr>
          <p:cNvPr id="472"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2429640" y="764280"/>
            <a:ext cx="2912760" cy="37699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30" name="CustomShape 2"/>
          <p:cNvSpPr/>
          <p:nvPr/>
        </p:nvSpPr>
        <p:spPr>
          <a:xfrm>
            <a:off x="776880" y="4777200"/>
            <a:ext cx="6155640" cy="4473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15003360" y="-10477440"/>
            <a:ext cx="29979360" cy="22476960"/>
          </a:xfrm>
          <a:prstGeom prst="rect">
            <a:avLst/>
          </a:prstGeom>
        </p:spPr>
      </p:sp>
      <p:sp>
        <p:nvSpPr>
          <p:cNvPr id="432" name="CustomShape 2"/>
          <p:cNvSpPr/>
          <p:nvPr/>
        </p:nvSpPr>
        <p:spPr>
          <a:xfrm>
            <a:off x="709560" y="4861080"/>
            <a:ext cx="5638320" cy="456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15003360" y="-10477440"/>
            <a:ext cx="30007800" cy="22505400"/>
          </a:xfrm>
          <a:prstGeom prst="rect">
            <a:avLst/>
          </a:prstGeom>
        </p:spPr>
      </p:sp>
      <p:sp>
        <p:nvSpPr>
          <p:cNvPr id="434" name="CustomShape 2"/>
          <p:cNvSpPr/>
          <p:nvPr/>
        </p:nvSpPr>
        <p:spPr>
          <a:xfrm>
            <a:off x="709560" y="4861080"/>
            <a:ext cx="5628600" cy="4558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2429640" y="764280"/>
            <a:ext cx="2912760" cy="37699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36" name="CustomShape 2"/>
          <p:cNvSpPr/>
          <p:nvPr/>
        </p:nvSpPr>
        <p:spPr>
          <a:xfrm>
            <a:off x="776880" y="4777200"/>
            <a:ext cx="6155640" cy="4473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15003360" y="-10477440"/>
            <a:ext cx="29959200" cy="22456800"/>
          </a:xfrm>
          <a:prstGeom prst="rect">
            <a:avLst/>
          </a:prstGeom>
        </p:spPr>
      </p:sp>
      <p:sp>
        <p:nvSpPr>
          <p:cNvPr id="438" name="CustomShape 2"/>
          <p:cNvSpPr/>
          <p:nvPr/>
        </p:nvSpPr>
        <p:spPr>
          <a:xfrm>
            <a:off x="709560" y="4861080"/>
            <a:ext cx="5618520" cy="4548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2429640" y="764280"/>
            <a:ext cx="2912760" cy="37699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0" name="CustomShape 2"/>
          <p:cNvSpPr/>
          <p:nvPr/>
        </p:nvSpPr>
        <p:spPr>
          <a:xfrm>
            <a:off x="776880" y="4777200"/>
            <a:ext cx="6155640" cy="4473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2429640" y="764280"/>
            <a:ext cx="2912760" cy="37699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442" name="CustomShape 2"/>
          <p:cNvSpPr/>
          <p:nvPr/>
        </p:nvSpPr>
        <p:spPr>
          <a:xfrm>
            <a:off x="776880" y="4777200"/>
            <a:ext cx="6155640" cy="4473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5"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7"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94"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96"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98"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2"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04"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6"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107"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9"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11"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1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14"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1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1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117"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1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1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2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2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3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3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13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3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4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4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4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4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14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5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5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5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15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5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15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15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15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15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16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6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6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7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7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7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17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7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8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8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8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8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latin typeface="Arial"/>
            </a:endParaRPr>
          </a:p>
        </p:txBody>
      </p:sp>
      <p:sp>
        <p:nvSpPr>
          <p:cNvPr id="18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9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9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19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
        <p:nvSpPr>
          <p:cNvPr id="19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s-MX"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9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latin typeface="Arial"/>
            </a:endParaRPr>
          </a:p>
        </p:txBody>
      </p:sp>
      <p:sp>
        <p:nvSpPr>
          <p:cNvPr id="19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latin typeface="Arial"/>
            </a:endParaRPr>
          </a:p>
        </p:txBody>
      </p:sp>
      <p:sp>
        <p:nvSpPr>
          <p:cNvPr id="19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latin typeface="Arial"/>
            </a:endParaRPr>
          </a:p>
        </p:txBody>
      </p:sp>
      <p:sp>
        <p:nvSpPr>
          <p:cNvPr id="19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latin typeface="Arial"/>
            </a:endParaRPr>
          </a:p>
        </p:txBody>
      </p:sp>
      <p:sp>
        <p:nvSpPr>
          <p:cNvPr id="19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latin typeface="Arial"/>
            </a:endParaRPr>
          </a:p>
        </p:txBody>
      </p:sp>
      <p:sp>
        <p:nvSpPr>
          <p:cNvPr id="20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s-MX" sz="4400" spc="-1" strike="noStrike">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8148600" y="268200"/>
            <a:ext cx="714960" cy="564480"/>
          </a:xfrm>
          <a:custGeom>
            <a:avLst/>
            <a:gdLst/>
            <a:ahLst/>
            <a:rect l="l" t="t" r="r" b="b"/>
            <a:pathLst>
              <a:path w="718070" h="566927">
                <a:moveTo>
                  <a:pt x="0" y="0"/>
                </a:moveTo>
                <a:lnTo>
                  <a:pt x="718070" y="0"/>
                </a:lnTo>
                <a:lnTo>
                  <a:pt x="718070" y="566927"/>
                </a:lnTo>
                <a:lnTo>
                  <a:pt x="0" y="566927"/>
                </a:lnTo>
                <a:lnTo>
                  <a:pt x="0" y="0"/>
                </a:lnTo>
                <a:close/>
              </a:path>
            </a:pathLst>
          </a:custGeom>
          <a:solidFill>
            <a:srgbClr val="ab1500"/>
          </a:solidFill>
          <a:ln>
            <a:noFill/>
          </a:ln>
        </p:spPr>
        <p:style>
          <a:lnRef idx="0"/>
          <a:fillRef idx="0"/>
          <a:effectRef idx="0"/>
          <a:fontRef idx="minor"/>
        </p:style>
      </p:sp>
      <p:sp>
        <p:nvSpPr>
          <p:cNvPr id="1" name="CustomShape 2"/>
          <p:cNvSpPr/>
          <p:nvPr/>
        </p:nvSpPr>
        <p:spPr>
          <a:xfrm>
            <a:off x="3108240" y="6378480"/>
            <a:ext cx="2923200" cy="34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2" name="CustomShape 3"/>
          <p:cNvSpPr/>
          <p:nvPr/>
        </p:nvSpPr>
        <p:spPr>
          <a:xfrm>
            <a:off x="457200" y="6378480"/>
            <a:ext cx="2100960" cy="34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8148600" y="268200"/>
            <a:ext cx="714960" cy="564480"/>
          </a:xfrm>
          <a:custGeom>
            <a:avLst/>
            <a:gdLst/>
            <a:ahLst/>
            <a:rect l="l" t="t" r="r" b="b"/>
            <a:pathLst>
              <a:path w="718070" h="566927">
                <a:moveTo>
                  <a:pt x="0" y="0"/>
                </a:moveTo>
                <a:lnTo>
                  <a:pt x="718070" y="0"/>
                </a:lnTo>
                <a:lnTo>
                  <a:pt x="718070" y="566927"/>
                </a:lnTo>
                <a:lnTo>
                  <a:pt x="0" y="566927"/>
                </a:lnTo>
                <a:lnTo>
                  <a:pt x="0" y="0"/>
                </a:lnTo>
                <a:close/>
              </a:path>
            </a:pathLst>
          </a:custGeom>
          <a:solidFill>
            <a:srgbClr val="ab1500"/>
          </a:solidFill>
          <a:ln>
            <a:noFill/>
          </a:ln>
        </p:spPr>
        <p:style>
          <a:lnRef idx="0"/>
          <a:fillRef idx="0"/>
          <a:effectRef idx="0"/>
          <a:fontRef idx="minor"/>
        </p:style>
      </p:sp>
      <p:sp>
        <p:nvSpPr>
          <p:cNvPr id="42" name="CustomShape 2"/>
          <p:cNvSpPr/>
          <p:nvPr/>
        </p:nvSpPr>
        <p:spPr>
          <a:xfrm>
            <a:off x="3108240" y="6378480"/>
            <a:ext cx="2923200" cy="34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3" name="CustomShape 3"/>
          <p:cNvSpPr/>
          <p:nvPr/>
        </p:nvSpPr>
        <p:spPr>
          <a:xfrm>
            <a:off x="457200" y="6378480"/>
            <a:ext cx="2100960" cy="34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4"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8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CustomShape 1"/>
          <p:cNvSpPr/>
          <p:nvPr/>
        </p:nvSpPr>
        <p:spPr>
          <a:xfrm>
            <a:off x="8148600" y="268200"/>
            <a:ext cx="714960" cy="564480"/>
          </a:xfrm>
          <a:custGeom>
            <a:avLst/>
            <a:gdLst/>
            <a:ahLst/>
            <a:rect l="l" t="t" r="r" b="b"/>
            <a:pathLst>
              <a:path w="718070" h="566927">
                <a:moveTo>
                  <a:pt x="0" y="0"/>
                </a:moveTo>
                <a:lnTo>
                  <a:pt x="718070" y="0"/>
                </a:lnTo>
                <a:lnTo>
                  <a:pt x="718070" y="566927"/>
                </a:lnTo>
                <a:lnTo>
                  <a:pt x="0" y="566927"/>
                </a:lnTo>
                <a:lnTo>
                  <a:pt x="0" y="0"/>
                </a:lnTo>
                <a:close/>
              </a:path>
            </a:pathLst>
          </a:custGeom>
          <a:solidFill>
            <a:srgbClr val="ab1500"/>
          </a:solidFill>
          <a:ln>
            <a:noFill/>
          </a:ln>
        </p:spPr>
        <p:style>
          <a:lnRef idx="0"/>
          <a:fillRef idx="0"/>
          <a:effectRef idx="0"/>
          <a:fontRef idx="minor"/>
        </p:style>
      </p:sp>
      <p:sp>
        <p:nvSpPr>
          <p:cNvPr id="121" name="CustomShape 2"/>
          <p:cNvSpPr/>
          <p:nvPr/>
        </p:nvSpPr>
        <p:spPr>
          <a:xfrm>
            <a:off x="3108240" y="6378480"/>
            <a:ext cx="2923200" cy="34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22" name="CustomShape 3"/>
          <p:cNvSpPr/>
          <p:nvPr/>
        </p:nvSpPr>
        <p:spPr>
          <a:xfrm>
            <a:off x="457200" y="6378480"/>
            <a:ext cx="2100960" cy="34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23"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12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 name="CustomShape 1"/>
          <p:cNvSpPr/>
          <p:nvPr/>
        </p:nvSpPr>
        <p:spPr>
          <a:xfrm>
            <a:off x="3108240" y="6378480"/>
            <a:ext cx="2923200" cy="34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62" name="CustomShape 2"/>
          <p:cNvSpPr/>
          <p:nvPr/>
        </p:nvSpPr>
        <p:spPr>
          <a:xfrm>
            <a:off x="457200" y="6378480"/>
            <a:ext cx="2100960" cy="34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63"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16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esquema del texto</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5.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5.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slideLayout" Target="../slideLayouts/slideLayout25.xml"/><Relationship Id="rId8"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slideLayout" Target="../slideLayouts/slideLayout25.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25.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25.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25.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25.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25.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25.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gif"/><Relationship Id="rId4" Type="http://schemas.openxmlformats.org/officeDocument/2006/relationships/slideLayout" Target="../slideLayouts/slideLayout25.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25.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25.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slideLayout" Target="../slideLayouts/slideLayout37.xml"/><Relationship Id="rId1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2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7" name="CustomShape 1"/>
          <p:cNvSpPr/>
          <p:nvPr/>
        </p:nvSpPr>
        <p:spPr>
          <a:xfrm>
            <a:off x="1152000" y="162360"/>
            <a:ext cx="7989120" cy="1149120"/>
          </a:xfrm>
          <a:prstGeom prst="rect">
            <a:avLst/>
          </a:prstGeom>
          <a:solidFill>
            <a:srgbClr val="ffffff"/>
          </a:solidFill>
          <a:ln>
            <a:noFill/>
          </a:ln>
        </p:spPr>
        <p:style>
          <a:lnRef idx="0"/>
          <a:fillRef idx="0"/>
          <a:effectRef idx="0"/>
          <a:fontRef idx="minor"/>
        </p:style>
        <p:txBody>
          <a:bodyPr lIns="90000" rIns="90000" tIns="46800" bIns="46800" anchor="b">
            <a:noAutofit/>
          </a:bodyPr>
          <a:p>
            <a:pPr algn="ctr">
              <a:lnSpc>
                <a:spcPct val="100000"/>
              </a:lnSpc>
            </a:pPr>
            <a:r>
              <a:rPr b="1" lang="es-MX" sz="3000" spc="-1" strike="noStrike">
                <a:solidFill>
                  <a:srgbClr val="000000"/>
                </a:solidFill>
                <a:latin typeface="Chilanka"/>
                <a:ea typeface="DejaVu Sans"/>
              </a:rPr>
              <a:t>Spatially Resolved Spectroscopic Properties of Low-Redshift Star-Forming Galaxies</a:t>
            </a:r>
            <a:endParaRPr b="0" lang="es-MX" sz="3000" spc="-1" strike="noStrike">
              <a:latin typeface="Arial"/>
            </a:endParaRPr>
          </a:p>
        </p:txBody>
      </p:sp>
      <p:sp>
        <p:nvSpPr>
          <p:cNvPr id="208" name="CustomShape 2"/>
          <p:cNvSpPr/>
          <p:nvPr/>
        </p:nvSpPr>
        <p:spPr>
          <a:xfrm>
            <a:off x="1152000" y="5310360"/>
            <a:ext cx="7845120" cy="1310760"/>
          </a:xfrm>
          <a:prstGeom prst="rect">
            <a:avLst/>
          </a:prstGeom>
          <a:noFill/>
          <a:ln>
            <a:noFill/>
          </a:ln>
        </p:spPr>
        <p:style>
          <a:lnRef idx="0"/>
          <a:fillRef idx="0"/>
          <a:effectRef idx="0"/>
          <a:fontRef idx="minor"/>
        </p:style>
        <p:txBody>
          <a:bodyPr lIns="90000" rIns="90000" tIns="46800" bIns="46800">
            <a:noAutofit/>
          </a:bodyPr>
          <a:p>
            <a:pPr algn="ctr">
              <a:lnSpc>
                <a:spcPct val="80000"/>
              </a:lnSpc>
              <a:spcBef>
                <a:spcPts val="848"/>
              </a:spcBef>
            </a:pPr>
            <a:endParaRPr b="0" lang="es-MX" sz="18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Sebastián F. Sánchez –IA/UNAM</a:t>
            </a:r>
            <a:endParaRPr b="0" lang="es-MX" sz="16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a:t>
            </a:r>
            <a:r>
              <a:rPr b="0" lang="es-MX" sz="1800" spc="-1" strike="noStrike">
                <a:solidFill>
                  <a:srgbClr val="000000"/>
                </a:solidFill>
                <a:latin typeface="Chilanka"/>
                <a:ea typeface="DejaVu Sans"/>
              </a:rPr>
              <a:t>SN/MUSE meeting</a:t>
            </a:r>
            <a:endParaRPr b="0" lang="es-MX" sz="18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September 2019- </a:t>
            </a:r>
            <a:endParaRPr b="0" lang="es-MX" sz="1800" spc="-1" strike="noStrike">
              <a:latin typeface="Arial"/>
            </a:endParaRPr>
          </a:p>
        </p:txBody>
      </p:sp>
      <p:pic>
        <p:nvPicPr>
          <p:cNvPr id="209" name="" descr=""/>
          <p:cNvPicPr/>
          <p:nvPr/>
        </p:nvPicPr>
        <p:blipFill>
          <a:blip r:embed="rId2"/>
          <a:stretch/>
        </p:blipFill>
        <p:spPr>
          <a:xfrm>
            <a:off x="5082120" y="1476000"/>
            <a:ext cx="3915720" cy="3777840"/>
          </a:xfrm>
          <a:prstGeom prst="rect">
            <a:avLst/>
          </a:prstGeom>
          <a:ln>
            <a:noFill/>
          </a:ln>
        </p:spPr>
      </p:pic>
      <p:pic>
        <p:nvPicPr>
          <p:cNvPr id="210" name="" descr=""/>
          <p:cNvPicPr/>
          <p:nvPr/>
        </p:nvPicPr>
        <p:blipFill>
          <a:blip r:embed="rId3"/>
          <a:stretch/>
        </p:blipFill>
        <p:spPr>
          <a:xfrm>
            <a:off x="1164240" y="1476000"/>
            <a:ext cx="3915720" cy="3777840"/>
          </a:xfrm>
          <a:prstGeom prst="rect">
            <a:avLst/>
          </a:prstGeom>
          <a:ln>
            <a:noFill/>
          </a:ln>
        </p:spPr>
      </p:pic>
      <p:sp>
        <p:nvSpPr>
          <p:cNvPr id="211" name="CustomShape 3"/>
          <p:cNvSpPr/>
          <p:nvPr/>
        </p:nvSpPr>
        <p:spPr>
          <a:xfrm>
            <a:off x="1080000" y="1704240"/>
            <a:ext cx="2526840" cy="465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6" name="CustomShape 1"/>
          <p:cNvSpPr/>
          <p:nvPr/>
        </p:nvSpPr>
        <p:spPr>
          <a:xfrm>
            <a:off x="1116000" y="71280"/>
            <a:ext cx="7557480" cy="83448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pic>
        <p:nvPicPr>
          <p:cNvPr id="277" name="" descr=""/>
          <p:cNvPicPr/>
          <p:nvPr/>
        </p:nvPicPr>
        <p:blipFill>
          <a:blip r:embed="rId2"/>
          <a:stretch/>
        </p:blipFill>
        <p:spPr>
          <a:xfrm>
            <a:off x="23760" y="957960"/>
            <a:ext cx="9141480" cy="4565160"/>
          </a:xfrm>
          <a:prstGeom prst="rect">
            <a:avLst/>
          </a:prstGeom>
          <a:ln>
            <a:noFill/>
          </a:ln>
        </p:spPr>
      </p:pic>
      <p:sp>
        <p:nvSpPr>
          <p:cNvPr id="278" name="CustomShape 2"/>
          <p:cNvSpPr/>
          <p:nvPr/>
        </p:nvSpPr>
        <p:spPr>
          <a:xfrm>
            <a:off x="1116000" y="5400000"/>
            <a:ext cx="7953840" cy="102384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SFGs/RGs segregates pretty well along the SFR-M* diagram.</a:t>
            </a:r>
            <a:br/>
            <a:r>
              <a:rPr b="1" lang="es-MX" sz="1800" spc="-1" strike="noStrike">
                <a:solidFill>
                  <a:srgbClr val="000000"/>
                </a:solidFill>
                <a:latin typeface="Chilanka"/>
                <a:ea typeface="DejaVu Sans"/>
              </a:rPr>
              <a:t>SFGs follow a well defined sequence (SFMS; Renzini &amp; Peng 2015), that evolves with time (Speagle et al. 2014; Sánchez et al. 2019). There should be a fast transition between SFGs and RGs (lack of GVGs).</a:t>
            </a:r>
            <a:br/>
            <a:r>
              <a:rPr b="1" lang="es-MX" sz="1800" spc="-1" strike="noStrike">
                <a:solidFill>
                  <a:srgbClr val="000000"/>
                </a:solidFill>
                <a:latin typeface="Chilanka"/>
                <a:ea typeface="DejaVu Sans"/>
              </a:rPr>
              <a:t>AGNs are mostly in the GV (Kauffman et al., 2003; Schawinski et al. 2010) </a:t>
            </a:r>
            <a:endParaRPr b="0" lang="es-MX" sz="1800" spc="-1" strike="noStrike">
              <a:latin typeface="Arial"/>
            </a:endParaRPr>
          </a:p>
        </p:txBody>
      </p:sp>
      <p:sp>
        <p:nvSpPr>
          <p:cNvPr id="279" name="CustomShape 3"/>
          <p:cNvSpPr/>
          <p:nvPr/>
        </p:nvSpPr>
        <p:spPr>
          <a:xfrm>
            <a:off x="6519960" y="3621600"/>
            <a:ext cx="560160" cy="81000"/>
          </a:xfrm>
          <a:custGeom>
            <a:avLst/>
            <a:gdLst/>
            <a:ahLst/>
            <a:rect l="l" t="t" r="r" b="b"/>
            <a:pathLst>
              <a:path w="1562" h="231">
                <a:moveTo>
                  <a:pt x="1561" y="57"/>
                </a:moveTo>
                <a:lnTo>
                  <a:pt x="390" y="57"/>
                </a:lnTo>
                <a:lnTo>
                  <a:pt x="390" y="0"/>
                </a:lnTo>
                <a:lnTo>
                  <a:pt x="0" y="115"/>
                </a:lnTo>
                <a:lnTo>
                  <a:pt x="390" y="230"/>
                </a:lnTo>
                <a:lnTo>
                  <a:pt x="390" y="172"/>
                </a:lnTo>
                <a:lnTo>
                  <a:pt x="1561" y="172"/>
                </a:lnTo>
                <a:lnTo>
                  <a:pt x="1561" y="57"/>
                </a:lnTo>
              </a:path>
            </a:pathLst>
          </a:custGeom>
          <a:solidFill>
            <a:srgbClr val="1c1c1c"/>
          </a:solidFill>
          <a:ln w="9360">
            <a:solidFill>
              <a:srgbClr val="111111"/>
            </a:solidFill>
            <a:round/>
          </a:ln>
        </p:spPr>
        <p:style>
          <a:lnRef idx="0"/>
          <a:fillRef idx="0"/>
          <a:effectRef idx="0"/>
          <a:fontRef idx="minor"/>
        </p:style>
      </p:sp>
      <p:sp>
        <p:nvSpPr>
          <p:cNvPr id="280" name="CustomShape 4"/>
          <p:cNvSpPr/>
          <p:nvPr/>
        </p:nvSpPr>
        <p:spPr>
          <a:xfrm>
            <a:off x="7180920" y="3096000"/>
            <a:ext cx="89640" cy="527760"/>
          </a:xfrm>
          <a:custGeom>
            <a:avLst/>
            <a:gdLst/>
            <a:ahLst/>
            <a:rect l="l" t="t" r="r" b="b"/>
            <a:pathLst>
              <a:path w="255" h="1472">
                <a:moveTo>
                  <a:pt x="63" y="1471"/>
                </a:moveTo>
                <a:lnTo>
                  <a:pt x="63" y="367"/>
                </a:lnTo>
                <a:lnTo>
                  <a:pt x="0" y="367"/>
                </a:lnTo>
                <a:lnTo>
                  <a:pt x="127" y="0"/>
                </a:lnTo>
                <a:lnTo>
                  <a:pt x="254" y="367"/>
                </a:lnTo>
                <a:lnTo>
                  <a:pt x="190" y="367"/>
                </a:lnTo>
                <a:lnTo>
                  <a:pt x="190" y="1471"/>
                </a:lnTo>
                <a:lnTo>
                  <a:pt x="63" y="1471"/>
                </a:lnTo>
              </a:path>
            </a:pathLst>
          </a:custGeom>
          <a:solidFill>
            <a:srgbClr val="111111"/>
          </a:solidFill>
          <a:ln w="9360">
            <a:solidFill>
              <a:srgbClr val="666666"/>
            </a:solidFill>
            <a:round/>
          </a:ln>
        </p:spPr>
        <p:style>
          <a:lnRef idx="0"/>
          <a:fillRef idx="0"/>
          <a:effectRef idx="0"/>
          <a:fontRef idx="minor"/>
        </p:style>
      </p:sp>
      <p:sp>
        <p:nvSpPr>
          <p:cNvPr id="281" name="CustomShape 5"/>
          <p:cNvSpPr/>
          <p:nvPr/>
        </p:nvSpPr>
        <p:spPr>
          <a:xfrm rot="19217400">
            <a:off x="6428880" y="3730680"/>
            <a:ext cx="1681920" cy="14040"/>
          </a:xfrm>
          <a:prstGeom prst="flowChartProcess">
            <a:avLst/>
          </a:prstGeom>
          <a:solidFill>
            <a:srgbClr val="1c1c1c"/>
          </a:solidFill>
          <a:ln w="9360">
            <a:solidFill>
              <a:srgbClr val="1c1c1c"/>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82" name="" descr=""/>
          <p:cNvPicPr/>
          <p:nvPr/>
        </p:nvPicPr>
        <p:blipFill>
          <a:blip r:embed="rId2"/>
          <a:stretch/>
        </p:blipFill>
        <p:spPr>
          <a:xfrm>
            <a:off x="23760" y="1006560"/>
            <a:ext cx="9141480" cy="4565160"/>
          </a:xfrm>
          <a:prstGeom prst="rect">
            <a:avLst/>
          </a:prstGeom>
          <a:ln>
            <a:noFill/>
          </a:ln>
        </p:spPr>
      </p:pic>
      <p:sp>
        <p:nvSpPr>
          <p:cNvPr id="283" name="CustomShape 1"/>
          <p:cNvSpPr/>
          <p:nvPr/>
        </p:nvSpPr>
        <p:spPr>
          <a:xfrm>
            <a:off x="1116000" y="71280"/>
            <a:ext cx="7557480" cy="83448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sp>
        <p:nvSpPr>
          <p:cNvPr id="284" name="CustomShape 2"/>
          <p:cNvSpPr/>
          <p:nvPr/>
        </p:nvSpPr>
        <p:spPr>
          <a:xfrm>
            <a:off x="1116000" y="5544000"/>
            <a:ext cx="7953840" cy="102384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Galaxies halt SF primarily due to a lack of (molecular) gas, that affects mostly to early-type galaxies (e.g. Saintoinge et al. 2011; Calette et al. 2019). However, depletion time (SFE) changes along M* and the morphological type (e.g., Davies et al. 2014; Colombo et al. 2014).</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5" name="CustomShape 1"/>
          <p:cNvSpPr/>
          <p:nvPr/>
        </p:nvSpPr>
        <p:spPr>
          <a:xfrm>
            <a:off x="1116000" y="71280"/>
            <a:ext cx="7557480" cy="83448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sp>
        <p:nvSpPr>
          <p:cNvPr id="286" name="CustomShape 2"/>
          <p:cNvSpPr/>
          <p:nvPr/>
        </p:nvSpPr>
        <p:spPr>
          <a:xfrm>
            <a:off x="1116000" y="5544000"/>
            <a:ext cx="7953840" cy="102384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Galaxies halt SF primarily due to a lack of (molecular) gas, that affects mostly to early-type galaxies (e.g. Saintoinge et al. 2011; Calette et al. 2019). However, depletion time (</a:t>
            </a:r>
            <a:r>
              <a:rPr b="1" lang="es-MX" sz="1800" spc="-1" strike="noStrike">
                <a:solidFill>
                  <a:srgbClr val="000000"/>
                </a:solidFill>
                <a:latin typeface="Chilanka"/>
                <a:ea typeface="Chilanka"/>
              </a:rPr>
              <a:t>τ=</a:t>
            </a:r>
            <a:r>
              <a:rPr b="1" lang="es-MX" sz="1800" spc="-1" strike="noStrike">
                <a:solidFill>
                  <a:srgbClr val="000000"/>
                </a:solidFill>
                <a:latin typeface="Chilanka"/>
                <a:ea typeface="DejaVu Sans"/>
              </a:rPr>
              <a:t>SFE</a:t>
            </a:r>
            <a:r>
              <a:rPr b="1" lang="es-MX" sz="1800" spc="-1" strike="noStrike" baseline="33000">
                <a:solidFill>
                  <a:srgbClr val="000000"/>
                </a:solidFill>
                <a:latin typeface="Chilanka"/>
                <a:ea typeface="DejaVu Sans"/>
              </a:rPr>
              <a:t>-1</a:t>
            </a:r>
            <a:r>
              <a:rPr b="1" lang="es-MX" sz="1800" spc="-1" strike="noStrike">
                <a:solidFill>
                  <a:srgbClr val="000000"/>
                </a:solidFill>
                <a:latin typeface="Chilanka"/>
                <a:ea typeface="DejaVu Sans"/>
              </a:rPr>
              <a:t>; SFE=SFR/M</a:t>
            </a:r>
            <a:r>
              <a:rPr b="1" lang="es-MX" sz="1800" spc="-1" strike="noStrike" baseline="-33000">
                <a:solidFill>
                  <a:srgbClr val="000000"/>
                </a:solidFill>
                <a:latin typeface="Chilanka"/>
                <a:ea typeface="DejaVu Sans"/>
              </a:rPr>
              <a:t>gas</a:t>
            </a:r>
            <a:r>
              <a:rPr b="1" lang="es-MX" sz="1800" spc="-1" strike="noStrike">
                <a:solidFill>
                  <a:srgbClr val="000000"/>
                </a:solidFill>
                <a:latin typeface="Chilanka"/>
                <a:ea typeface="DejaVu Sans"/>
              </a:rPr>
              <a:t>) changes along M* and the morphological type (e.g., Davies et al. 2014; Colombo et al. 2014).</a:t>
            </a:r>
            <a:endParaRPr b="0" lang="es-MX" sz="1800" spc="-1" strike="noStrike">
              <a:latin typeface="Arial"/>
            </a:endParaRPr>
          </a:p>
        </p:txBody>
      </p:sp>
      <p:pic>
        <p:nvPicPr>
          <p:cNvPr id="287" name="" descr=""/>
          <p:cNvPicPr/>
          <p:nvPr/>
        </p:nvPicPr>
        <p:blipFill>
          <a:blip r:embed="rId2"/>
          <a:stretch/>
        </p:blipFill>
        <p:spPr>
          <a:xfrm>
            <a:off x="23760" y="984600"/>
            <a:ext cx="9141480" cy="4565160"/>
          </a:xfrm>
          <a:prstGeom prst="rect">
            <a:avLst/>
          </a:prstGeom>
          <a:ln>
            <a:noFill/>
          </a:ln>
        </p:spPr>
      </p:pic>
      <p:sp>
        <p:nvSpPr>
          <p:cNvPr id="288" name="Line 3"/>
          <p:cNvSpPr/>
          <p:nvPr/>
        </p:nvSpPr>
        <p:spPr>
          <a:xfrm flipV="1">
            <a:off x="6624000" y="1332000"/>
            <a:ext cx="1368000" cy="1224000"/>
          </a:xfrm>
          <a:prstGeom prst="line">
            <a:avLst/>
          </a:prstGeom>
          <a:ln cap="rnd" w="36000">
            <a:solidFill>
              <a:srgbClr val="111111"/>
            </a:solidFill>
            <a:prstDash val="sysDot"/>
            <a:round/>
          </a:ln>
        </p:spPr>
        <p:style>
          <a:lnRef idx="0"/>
          <a:fillRef idx="0"/>
          <a:effectRef idx="0"/>
          <a:fontRef idx="minor"/>
        </p:style>
      </p:sp>
      <p:sp>
        <p:nvSpPr>
          <p:cNvPr id="289" name="Line 4"/>
          <p:cNvSpPr/>
          <p:nvPr/>
        </p:nvSpPr>
        <p:spPr>
          <a:xfrm flipV="1">
            <a:off x="4788000" y="1332000"/>
            <a:ext cx="1368000" cy="1224000"/>
          </a:xfrm>
          <a:prstGeom prst="line">
            <a:avLst/>
          </a:prstGeom>
          <a:ln cap="rnd" w="36000">
            <a:solidFill>
              <a:srgbClr val="111111"/>
            </a:solidFill>
            <a:prstDash val="sysDot"/>
            <a:round/>
          </a:ln>
        </p:spPr>
        <p:style>
          <a:lnRef idx="0"/>
          <a:fillRef idx="0"/>
          <a:effectRef idx="0"/>
          <a:fontRef idx="minor"/>
        </p:style>
      </p:sp>
      <p:sp>
        <p:nvSpPr>
          <p:cNvPr id="290" name="Line 5"/>
          <p:cNvSpPr/>
          <p:nvPr/>
        </p:nvSpPr>
        <p:spPr>
          <a:xfrm flipV="1">
            <a:off x="2952000" y="1332000"/>
            <a:ext cx="1368000" cy="1224000"/>
          </a:xfrm>
          <a:prstGeom prst="line">
            <a:avLst/>
          </a:prstGeom>
          <a:ln cap="rnd" w="36000">
            <a:solidFill>
              <a:srgbClr val="111111"/>
            </a:solidFill>
            <a:prstDash val="sys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91" name="" descr=""/>
          <p:cNvPicPr/>
          <p:nvPr/>
        </p:nvPicPr>
        <p:blipFill>
          <a:blip r:embed="rId2"/>
          <a:stretch/>
        </p:blipFill>
        <p:spPr>
          <a:xfrm>
            <a:off x="36360" y="1264680"/>
            <a:ext cx="9142200" cy="4277880"/>
          </a:xfrm>
          <a:prstGeom prst="rect">
            <a:avLst/>
          </a:prstGeom>
          <a:ln>
            <a:noFill/>
          </a:ln>
        </p:spPr>
      </p:pic>
      <p:sp>
        <p:nvSpPr>
          <p:cNvPr id="292" name="CustomShape 1"/>
          <p:cNvSpPr/>
          <p:nvPr/>
        </p:nvSpPr>
        <p:spPr>
          <a:xfrm>
            <a:off x="1116000" y="71280"/>
            <a:ext cx="7557480" cy="83448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Scaling relations -</a:t>
            </a:r>
            <a:endParaRPr b="0" lang="es-MX" sz="2400" spc="-1" strike="noStrike">
              <a:latin typeface="Arial"/>
            </a:endParaRPr>
          </a:p>
        </p:txBody>
      </p:sp>
      <p:sp>
        <p:nvSpPr>
          <p:cNvPr id="293" name="CustomShape 2"/>
          <p:cNvSpPr/>
          <p:nvPr/>
        </p:nvSpPr>
        <p:spPr>
          <a:xfrm>
            <a:off x="1116000" y="5544000"/>
            <a:ext cx="7953840" cy="102384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Star-forming galaxies present different scaling relations: (1) SFMS (SFR-M</a:t>
            </a:r>
            <a:r>
              <a:rPr b="1" lang="es-MX" sz="1800" spc="-1" strike="noStrike" baseline="-33000">
                <a:solidFill>
                  <a:srgbClr val="000000"/>
                </a:solidFill>
                <a:latin typeface="Chilanka"/>
                <a:ea typeface="DejaVu Sans"/>
              </a:rPr>
              <a:t>*</a:t>
            </a:r>
            <a:r>
              <a:rPr b="1" lang="es-MX" sz="1800" spc="-1" strike="noStrike">
                <a:solidFill>
                  <a:srgbClr val="000000"/>
                </a:solidFill>
                <a:latin typeface="Chilanka"/>
                <a:ea typeface="DejaVu Sans"/>
              </a:rPr>
              <a:t>); (2) SK-law (SFR-Mgas); (3) Mass-Metallicity relation (MZR, Tremonti et al. 2004). The MZR is not lineal. It presents two regimes, a lineal one (M</a:t>
            </a:r>
            <a:r>
              <a:rPr b="1" lang="es-MX" sz="1800" spc="-1" strike="noStrike" baseline="-33000">
                <a:solidFill>
                  <a:srgbClr val="000000"/>
                </a:solidFill>
                <a:latin typeface="Chilanka"/>
                <a:ea typeface="DejaVu Sans"/>
              </a:rPr>
              <a:t>*</a:t>
            </a:r>
            <a:r>
              <a:rPr b="1" lang="es-MX" sz="1800" spc="-1" strike="noStrike">
                <a:solidFill>
                  <a:srgbClr val="000000"/>
                </a:solidFill>
                <a:latin typeface="Chilanka"/>
                <a:ea typeface="DejaVu Sans"/>
              </a:rPr>
              <a:t>&lt;10</a:t>
            </a:r>
            <a:r>
              <a:rPr b="1" lang="es-MX" sz="1800" spc="-1" strike="noStrike" baseline="33000">
                <a:solidFill>
                  <a:srgbClr val="000000"/>
                </a:solidFill>
                <a:latin typeface="Chilanka"/>
                <a:ea typeface="DejaVu Sans"/>
              </a:rPr>
              <a:t>9.5</a:t>
            </a:r>
            <a:r>
              <a:rPr b="1" lang="es-MX" sz="1800" spc="-1" strike="noStrike">
                <a:solidFill>
                  <a:srgbClr val="000000"/>
                </a:solidFill>
                <a:latin typeface="Chilanka"/>
                <a:ea typeface="DejaVu Sans"/>
              </a:rPr>
              <a:t> M</a:t>
            </a:r>
            <a:r>
              <a:rPr b="1" lang="es-MX" sz="1800" spc="-1" strike="noStrike" baseline="-33000">
                <a:solidFill>
                  <a:srgbClr val="000000"/>
                </a:solidFill>
                <a:latin typeface="Chilanka"/>
                <a:ea typeface="Chilanka"/>
              </a:rPr>
              <a:t>☉</a:t>
            </a:r>
            <a:r>
              <a:rPr b="1" lang="es-MX" sz="1800" spc="-1" strike="noStrike">
                <a:solidFill>
                  <a:srgbClr val="000000"/>
                </a:solidFill>
                <a:latin typeface="Chilanka"/>
                <a:ea typeface="DejaVu Sans"/>
              </a:rPr>
              <a:t>) and a plateau (M</a:t>
            </a:r>
            <a:r>
              <a:rPr b="1" lang="es-MX" sz="1800" spc="-1" strike="noStrike" baseline="-33000">
                <a:solidFill>
                  <a:srgbClr val="000000"/>
                </a:solidFill>
                <a:latin typeface="Chilanka"/>
                <a:ea typeface="DejaVu Sans"/>
              </a:rPr>
              <a:t>*</a:t>
            </a:r>
            <a:r>
              <a:rPr b="1" lang="es-MX" sz="1800" spc="-1" strike="noStrike">
                <a:solidFill>
                  <a:srgbClr val="000000"/>
                </a:solidFill>
                <a:latin typeface="Chilanka"/>
                <a:ea typeface="DejaVu Sans"/>
              </a:rPr>
              <a:t>~10</a:t>
            </a:r>
            <a:r>
              <a:rPr b="1" lang="es-MX" sz="1800" spc="-1" strike="noStrike" baseline="33000">
                <a:solidFill>
                  <a:srgbClr val="000000"/>
                </a:solidFill>
                <a:latin typeface="Chilanka"/>
                <a:ea typeface="DejaVu Sans"/>
              </a:rPr>
              <a:t>11</a:t>
            </a:r>
            <a:r>
              <a:rPr b="1" lang="es-MX" sz="1800" spc="-1" strike="noStrike">
                <a:solidFill>
                  <a:srgbClr val="000000"/>
                </a:solidFill>
                <a:latin typeface="Chilanka"/>
                <a:ea typeface="DejaVu Sans"/>
              </a:rPr>
              <a:t> M</a:t>
            </a:r>
            <a:r>
              <a:rPr b="1" lang="es-MX" sz="1800" spc="-1" strike="noStrike" baseline="-33000">
                <a:solidFill>
                  <a:srgbClr val="000000"/>
                </a:solidFill>
                <a:latin typeface="Chilanka"/>
                <a:ea typeface="Chilanka"/>
              </a:rPr>
              <a:t>☉</a:t>
            </a:r>
            <a:r>
              <a:rPr b="1" lang="es-MX" sz="1800" spc="-1" strike="noStrike">
                <a:solidFill>
                  <a:srgbClr val="000000"/>
                </a:solidFill>
                <a:latin typeface="Chilanka"/>
                <a:ea typeface="DejaVu Sans"/>
              </a:rPr>
              <a:t>): Outflows/inflows equilibrium?</a:t>
            </a:r>
            <a:endParaRPr b="0" lang="es-MX" sz="1800" spc="-1" strike="noStrike">
              <a:latin typeface="Arial"/>
            </a:endParaRPr>
          </a:p>
        </p:txBody>
      </p:sp>
      <p:sp>
        <p:nvSpPr>
          <p:cNvPr id="294" name="Line 3"/>
          <p:cNvSpPr/>
          <p:nvPr/>
        </p:nvSpPr>
        <p:spPr>
          <a:xfrm flipV="1">
            <a:off x="1368000" y="2160000"/>
            <a:ext cx="648000" cy="576000"/>
          </a:xfrm>
          <a:prstGeom prst="line">
            <a:avLst/>
          </a:prstGeom>
          <a:ln cap="rnd" w="36000">
            <a:solidFill>
              <a:srgbClr val="111111"/>
            </a:solidFill>
            <a:prstDash val="sysDot"/>
            <a:round/>
          </a:ln>
        </p:spPr>
        <p:style>
          <a:lnRef idx="0"/>
          <a:fillRef idx="0"/>
          <a:effectRef idx="0"/>
          <a:fontRef idx="minor"/>
        </p:style>
      </p:sp>
      <p:sp>
        <p:nvSpPr>
          <p:cNvPr id="295" name="Line 4"/>
          <p:cNvSpPr/>
          <p:nvPr/>
        </p:nvSpPr>
        <p:spPr>
          <a:xfrm>
            <a:off x="2087640" y="2124000"/>
            <a:ext cx="613800" cy="0"/>
          </a:xfrm>
          <a:prstGeom prst="line">
            <a:avLst/>
          </a:prstGeom>
          <a:ln cap="rnd" w="36000">
            <a:solidFill>
              <a:srgbClr val="111111"/>
            </a:solidFill>
            <a:prstDash val="sys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96" name="CustomShape 1"/>
          <p:cNvSpPr/>
          <p:nvPr/>
        </p:nvSpPr>
        <p:spPr>
          <a:xfrm>
            <a:off x="432360" y="72000"/>
            <a:ext cx="8709840" cy="1154880"/>
          </a:xfrm>
          <a:prstGeom prst="rect">
            <a:avLst/>
          </a:prstGeom>
          <a:noFill/>
          <a:ln>
            <a:noFill/>
          </a:ln>
        </p:spPr>
        <p:style>
          <a:lnRef idx="0"/>
          <a:fillRef idx="0"/>
          <a:effectRef idx="0"/>
          <a:fontRef idx="minor"/>
        </p:style>
        <p:txBody>
          <a:bodyPr lIns="0" rIns="0" tIns="12600" bIns="0">
            <a:noAutofit/>
          </a:bodyPr>
          <a:p>
            <a:pPr marL="12600">
              <a:lnSpc>
                <a:spcPct val="100000"/>
              </a:lnSpc>
              <a:spcBef>
                <a:spcPts val="99"/>
              </a:spcBef>
            </a:pPr>
            <a:r>
              <a:rPr b="0" lang="es-MX" sz="2600" spc="-1" strike="noStrike">
                <a:solidFill>
                  <a:srgbClr val="ffffff"/>
                </a:solidFill>
                <a:latin typeface="Chilanka"/>
                <a:ea typeface="DejaVu Sans"/>
              </a:rPr>
              <a:t>However, galaxies are resolved objects: SF, ionization, metal recycle are local processes, not global ones.</a:t>
            </a:r>
            <a:endParaRPr b="0" lang="es-MX" sz="2600" spc="-1" strike="noStrike">
              <a:latin typeface="Arial"/>
            </a:endParaRPr>
          </a:p>
        </p:txBody>
      </p:sp>
      <p:pic>
        <p:nvPicPr>
          <p:cNvPr id="297" name="" descr=""/>
          <p:cNvPicPr/>
          <p:nvPr/>
        </p:nvPicPr>
        <p:blipFill>
          <a:blip r:embed="rId1"/>
          <a:stretch/>
        </p:blipFill>
        <p:spPr>
          <a:xfrm>
            <a:off x="144360" y="1054080"/>
            <a:ext cx="1645560" cy="1440360"/>
          </a:xfrm>
          <a:prstGeom prst="rect">
            <a:avLst/>
          </a:prstGeom>
          <a:ln>
            <a:noFill/>
          </a:ln>
        </p:spPr>
      </p:pic>
      <p:pic>
        <p:nvPicPr>
          <p:cNvPr id="298" name="" descr=""/>
          <p:cNvPicPr/>
          <p:nvPr/>
        </p:nvPicPr>
        <p:blipFill>
          <a:blip r:embed="rId2"/>
          <a:stretch/>
        </p:blipFill>
        <p:spPr>
          <a:xfrm>
            <a:off x="4838760" y="1154160"/>
            <a:ext cx="1562760" cy="1440360"/>
          </a:xfrm>
          <a:prstGeom prst="rect">
            <a:avLst/>
          </a:prstGeom>
          <a:ln>
            <a:noFill/>
          </a:ln>
        </p:spPr>
      </p:pic>
      <p:pic>
        <p:nvPicPr>
          <p:cNvPr id="299" name="" descr=""/>
          <p:cNvPicPr/>
          <p:nvPr/>
        </p:nvPicPr>
        <p:blipFill>
          <a:blip r:embed="rId3"/>
          <a:stretch/>
        </p:blipFill>
        <p:spPr>
          <a:xfrm>
            <a:off x="5086440" y="2773440"/>
            <a:ext cx="1562760" cy="1440360"/>
          </a:xfrm>
          <a:prstGeom prst="rect">
            <a:avLst/>
          </a:prstGeom>
          <a:ln>
            <a:noFill/>
          </a:ln>
        </p:spPr>
      </p:pic>
      <p:pic>
        <p:nvPicPr>
          <p:cNvPr id="300" name="" descr=""/>
          <p:cNvPicPr/>
          <p:nvPr/>
        </p:nvPicPr>
        <p:blipFill>
          <a:blip r:embed="rId4"/>
          <a:stretch/>
        </p:blipFill>
        <p:spPr>
          <a:xfrm>
            <a:off x="3440160" y="2660760"/>
            <a:ext cx="1735920" cy="1475280"/>
          </a:xfrm>
          <a:prstGeom prst="rect">
            <a:avLst/>
          </a:prstGeom>
          <a:ln>
            <a:noFill/>
          </a:ln>
        </p:spPr>
      </p:pic>
      <p:pic>
        <p:nvPicPr>
          <p:cNvPr id="301" name="" descr=""/>
          <p:cNvPicPr/>
          <p:nvPr/>
        </p:nvPicPr>
        <p:blipFill>
          <a:blip r:embed="rId5"/>
          <a:stretch/>
        </p:blipFill>
        <p:spPr>
          <a:xfrm>
            <a:off x="3430440" y="1136520"/>
            <a:ext cx="1569240" cy="1404000"/>
          </a:xfrm>
          <a:prstGeom prst="rect">
            <a:avLst/>
          </a:prstGeom>
          <a:ln>
            <a:noFill/>
          </a:ln>
        </p:spPr>
      </p:pic>
      <p:pic>
        <p:nvPicPr>
          <p:cNvPr id="302" name="" descr=""/>
          <p:cNvPicPr/>
          <p:nvPr/>
        </p:nvPicPr>
        <p:blipFill>
          <a:blip r:embed="rId6"/>
          <a:stretch/>
        </p:blipFill>
        <p:spPr>
          <a:xfrm>
            <a:off x="1873080" y="2705040"/>
            <a:ext cx="1478880" cy="1296000"/>
          </a:xfrm>
          <a:prstGeom prst="rect">
            <a:avLst/>
          </a:prstGeom>
          <a:ln>
            <a:noFill/>
          </a:ln>
        </p:spPr>
      </p:pic>
      <p:pic>
        <p:nvPicPr>
          <p:cNvPr id="303" name="" descr=""/>
          <p:cNvPicPr/>
          <p:nvPr/>
        </p:nvPicPr>
        <p:blipFill>
          <a:blip r:embed="rId7"/>
          <a:stretch/>
        </p:blipFill>
        <p:spPr>
          <a:xfrm>
            <a:off x="1916280" y="1163520"/>
            <a:ext cx="1510200" cy="1445400"/>
          </a:xfrm>
          <a:prstGeom prst="rect">
            <a:avLst/>
          </a:prstGeom>
          <a:ln>
            <a:noFill/>
          </a:ln>
        </p:spPr>
      </p:pic>
      <p:pic>
        <p:nvPicPr>
          <p:cNvPr id="304" name="" descr=""/>
          <p:cNvPicPr/>
          <p:nvPr/>
        </p:nvPicPr>
        <p:blipFill>
          <a:blip r:embed="rId8"/>
          <a:stretch/>
        </p:blipFill>
        <p:spPr>
          <a:xfrm>
            <a:off x="1812960" y="5364000"/>
            <a:ext cx="1697760" cy="1437480"/>
          </a:xfrm>
          <a:prstGeom prst="rect">
            <a:avLst/>
          </a:prstGeom>
          <a:ln>
            <a:noFill/>
          </a:ln>
        </p:spPr>
      </p:pic>
      <p:pic>
        <p:nvPicPr>
          <p:cNvPr id="305" name="" descr=""/>
          <p:cNvPicPr/>
          <p:nvPr/>
        </p:nvPicPr>
        <p:blipFill>
          <a:blip r:embed="rId9"/>
          <a:stretch/>
        </p:blipFill>
        <p:spPr>
          <a:xfrm>
            <a:off x="1865160" y="3994200"/>
            <a:ext cx="1766160" cy="1365840"/>
          </a:xfrm>
          <a:prstGeom prst="rect">
            <a:avLst/>
          </a:prstGeom>
          <a:ln>
            <a:noFill/>
          </a:ln>
        </p:spPr>
      </p:pic>
      <p:pic>
        <p:nvPicPr>
          <p:cNvPr id="306" name="" descr=""/>
          <p:cNvPicPr/>
          <p:nvPr/>
        </p:nvPicPr>
        <p:blipFill>
          <a:blip r:embed="rId10"/>
          <a:stretch/>
        </p:blipFill>
        <p:spPr>
          <a:xfrm>
            <a:off x="4264200" y="5405400"/>
            <a:ext cx="2467440" cy="1224720"/>
          </a:xfrm>
          <a:prstGeom prst="rect">
            <a:avLst/>
          </a:prstGeom>
          <a:ln>
            <a:noFill/>
          </a:ln>
        </p:spPr>
      </p:pic>
      <p:pic>
        <p:nvPicPr>
          <p:cNvPr id="307" name="" descr=""/>
          <p:cNvPicPr/>
          <p:nvPr/>
        </p:nvPicPr>
        <p:blipFill>
          <a:blip r:embed="rId11"/>
          <a:stretch/>
        </p:blipFill>
        <p:spPr>
          <a:xfrm>
            <a:off x="4510080" y="4216320"/>
            <a:ext cx="2137320" cy="1078560"/>
          </a:xfrm>
          <a:prstGeom prst="rect">
            <a:avLst/>
          </a:prstGeom>
          <a:ln>
            <a:noFill/>
          </a:ln>
        </p:spPr>
      </p:pic>
      <p:pic>
        <p:nvPicPr>
          <p:cNvPr id="308" name="" descr=""/>
          <p:cNvPicPr/>
          <p:nvPr/>
        </p:nvPicPr>
        <p:blipFill>
          <a:blip r:embed="rId12"/>
          <a:stretch/>
        </p:blipFill>
        <p:spPr>
          <a:xfrm>
            <a:off x="6899400" y="3960720"/>
            <a:ext cx="2054880" cy="2739240"/>
          </a:xfrm>
          <a:prstGeom prst="rect">
            <a:avLst/>
          </a:prstGeom>
          <a:ln>
            <a:noFill/>
          </a:ln>
        </p:spPr>
      </p:pic>
      <p:pic>
        <p:nvPicPr>
          <p:cNvPr id="309" name="" descr=""/>
          <p:cNvPicPr/>
          <p:nvPr/>
        </p:nvPicPr>
        <p:blipFill>
          <a:blip r:embed="rId13"/>
          <a:stretch/>
        </p:blipFill>
        <p:spPr>
          <a:xfrm>
            <a:off x="6734160" y="1074600"/>
            <a:ext cx="2056320" cy="2883600"/>
          </a:xfrm>
          <a:prstGeom prst="rect">
            <a:avLst/>
          </a:prstGeom>
          <a:ln>
            <a:noFill/>
          </a:ln>
        </p:spPr>
      </p:pic>
      <p:pic>
        <p:nvPicPr>
          <p:cNvPr id="310" name="" descr=""/>
          <p:cNvPicPr/>
          <p:nvPr/>
        </p:nvPicPr>
        <p:blipFill>
          <a:blip r:embed="rId14"/>
          <a:stretch/>
        </p:blipFill>
        <p:spPr>
          <a:xfrm>
            <a:off x="162000" y="2641680"/>
            <a:ext cx="1543680" cy="1315080"/>
          </a:xfrm>
          <a:prstGeom prst="rect">
            <a:avLst/>
          </a:prstGeom>
          <a:ln>
            <a:noFill/>
          </a:ln>
        </p:spPr>
      </p:pic>
      <p:sp>
        <p:nvSpPr>
          <p:cNvPr id="311" name="CustomShape 2"/>
          <p:cNvSpPr/>
          <p:nvPr/>
        </p:nvSpPr>
        <p:spPr>
          <a:xfrm>
            <a:off x="162000" y="2641680"/>
            <a:ext cx="1049760" cy="270360"/>
          </a:xfrm>
          <a:custGeom>
            <a:avLst/>
            <a:gdLst/>
            <a:ahLst/>
            <a:rect l="l" t="t" r="r" b="b"/>
            <a:pathLst>
              <a:path w="2947" h="873">
                <a:moveTo>
                  <a:pt x="0" y="0"/>
                </a:moveTo>
                <a:lnTo>
                  <a:pt x="2947" y="0"/>
                </a:lnTo>
                <a:lnTo>
                  <a:pt x="294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Elliptical</a:t>
            </a:r>
            <a:endParaRPr b="0" lang="es-MX" sz="1600" spc="-1" strike="noStrike">
              <a:latin typeface="Arial"/>
            </a:endParaRPr>
          </a:p>
        </p:txBody>
      </p:sp>
      <p:sp>
        <p:nvSpPr>
          <p:cNvPr id="312" name="CustomShape 3"/>
          <p:cNvSpPr/>
          <p:nvPr/>
        </p:nvSpPr>
        <p:spPr>
          <a:xfrm>
            <a:off x="2138400" y="2612880"/>
            <a:ext cx="886320" cy="270720"/>
          </a:xfrm>
          <a:custGeom>
            <a:avLst/>
            <a:gdLst/>
            <a:ahLst/>
            <a:rect l="l" t="t" r="r" b="b"/>
            <a:pathLst>
              <a:path w="2486" h="872">
                <a:moveTo>
                  <a:pt x="0" y="0"/>
                </a:moveTo>
                <a:lnTo>
                  <a:pt x="2486" y="0"/>
                </a:lnTo>
                <a:lnTo>
                  <a:pt x="2486" y="872"/>
                </a:lnTo>
                <a:lnTo>
                  <a:pt x="0" y="872"/>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000000"/>
                </a:solidFill>
                <a:latin typeface="Comic Sans MS"/>
                <a:ea typeface="DejaVu Sans"/>
              </a:rPr>
              <a:t>S0</a:t>
            </a:r>
            <a:endParaRPr b="0" lang="es-MX" sz="1600" spc="-1" strike="noStrike">
              <a:latin typeface="Arial"/>
            </a:endParaRPr>
          </a:p>
        </p:txBody>
      </p:sp>
      <p:sp>
        <p:nvSpPr>
          <p:cNvPr id="313" name="CustomShape 4"/>
          <p:cNvSpPr/>
          <p:nvPr/>
        </p:nvSpPr>
        <p:spPr>
          <a:xfrm>
            <a:off x="3768840" y="2660760"/>
            <a:ext cx="884880" cy="27036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Sa</a:t>
            </a:r>
            <a:endParaRPr b="0" lang="es-MX" sz="1600" spc="-1" strike="noStrike">
              <a:latin typeface="Arial"/>
            </a:endParaRPr>
          </a:p>
        </p:txBody>
      </p:sp>
      <p:sp>
        <p:nvSpPr>
          <p:cNvPr id="314" name="CustomShape 5"/>
          <p:cNvSpPr/>
          <p:nvPr/>
        </p:nvSpPr>
        <p:spPr>
          <a:xfrm>
            <a:off x="5334120" y="2604960"/>
            <a:ext cx="884880" cy="27072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Sb</a:t>
            </a:r>
            <a:endParaRPr b="0" lang="es-MX" sz="1600" spc="-1" strike="noStrike">
              <a:latin typeface="Arial"/>
            </a:endParaRPr>
          </a:p>
        </p:txBody>
      </p:sp>
      <p:sp>
        <p:nvSpPr>
          <p:cNvPr id="315" name="CustomShape 6"/>
          <p:cNvSpPr/>
          <p:nvPr/>
        </p:nvSpPr>
        <p:spPr>
          <a:xfrm>
            <a:off x="1812960" y="5187960"/>
            <a:ext cx="951480" cy="27036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Sc</a:t>
            </a:r>
            <a:endParaRPr b="0" lang="es-MX" sz="1600" spc="-1" strike="noStrike">
              <a:latin typeface="Arial"/>
            </a:endParaRPr>
          </a:p>
        </p:txBody>
      </p:sp>
      <p:sp>
        <p:nvSpPr>
          <p:cNvPr id="316" name="CustomShape 7"/>
          <p:cNvSpPr/>
          <p:nvPr/>
        </p:nvSpPr>
        <p:spPr>
          <a:xfrm>
            <a:off x="4591080" y="5300640"/>
            <a:ext cx="884880" cy="270720"/>
          </a:xfrm>
          <a:custGeom>
            <a:avLst/>
            <a:gdLst/>
            <a:ahLst/>
            <a:rect l="l" t="t" r="r" b="b"/>
            <a:pathLst>
              <a:path w="2487" h="872">
                <a:moveTo>
                  <a:pt x="0" y="0"/>
                </a:moveTo>
                <a:lnTo>
                  <a:pt x="2487" y="0"/>
                </a:lnTo>
                <a:lnTo>
                  <a:pt x="2487" y="872"/>
                </a:lnTo>
                <a:lnTo>
                  <a:pt x="0" y="872"/>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Sd</a:t>
            </a:r>
            <a:endParaRPr b="0" lang="es-MX" sz="1600" spc="-1" strike="noStrike">
              <a:latin typeface="Arial"/>
            </a:endParaRPr>
          </a:p>
        </p:txBody>
      </p:sp>
      <p:sp>
        <p:nvSpPr>
          <p:cNvPr id="317" name="CustomShape 8"/>
          <p:cNvSpPr/>
          <p:nvPr/>
        </p:nvSpPr>
        <p:spPr>
          <a:xfrm>
            <a:off x="7310520" y="3759120"/>
            <a:ext cx="1148400" cy="270720"/>
          </a:xfrm>
          <a:custGeom>
            <a:avLst/>
            <a:gdLst/>
            <a:ahLst/>
            <a:rect l="l" t="t" r="r" b="b"/>
            <a:pathLst>
              <a:path w="3226" h="873">
                <a:moveTo>
                  <a:pt x="0" y="0"/>
                </a:moveTo>
                <a:lnTo>
                  <a:pt x="3226" y="0"/>
                </a:lnTo>
                <a:lnTo>
                  <a:pt x="3226"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Irregular</a:t>
            </a:r>
            <a:endParaRPr b="0" lang="es-MX" sz="1600" spc="-1" strike="noStrike">
              <a:latin typeface="Arial"/>
            </a:endParaRPr>
          </a:p>
        </p:txBody>
      </p:sp>
      <p:sp>
        <p:nvSpPr>
          <p:cNvPr id="318" name="CustomShape 9"/>
          <p:cNvSpPr/>
          <p:nvPr/>
        </p:nvSpPr>
        <p:spPr>
          <a:xfrm>
            <a:off x="2135160" y="2611440"/>
            <a:ext cx="884880" cy="270360"/>
          </a:xfrm>
          <a:custGeom>
            <a:avLst/>
            <a:gdLst/>
            <a:ahLst/>
            <a:rect l="l" t="t" r="r" b="b"/>
            <a:pathLst>
              <a:path w="2487" h="873">
                <a:moveTo>
                  <a:pt x="0" y="0"/>
                </a:moveTo>
                <a:lnTo>
                  <a:pt x="2487" y="0"/>
                </a:lnTo>
                <a:lnTo>
                  <a:pt x="2487" y="873"/>
                </a:lnTo>
                <a:lnTo>
                  <a:pt x="0" y="873"/>
                </a:lnTo>
                <a:close/>
              </a:path>
            </a:pathLst>
          </a:custGeom>
          <a:noFill/>
          <a:ln>
            <a:noFill/>
          </a:ln>
        </p:spPr>
        <p:style>
          <a:lnRef idx="0"/>
          <a:fillRef idx="0"/>
          <a:effectRef idx="0"/>
          <a:fontRef idx="minor"/>
        </p:style>
        <p:txBody>
          <a:bodyPr wrap="none" lIns="90000" rIns="90000" tIns="45000" bIns="45000">
            <a:noAutofit/>
          </a:bodyPr>
          <a:p>
            <a:pPr>
              <a:lnSpc>
                <a:spcPct val="100000"/>
              </a:lnSpc>
            </a:pPr>
            <a:r>
              <a:rPr b="0" lang="es-MX" sz="1600" spc="-1" strike="noStrike">
                <a:solidFill>
                  <a:srgbClr val="ffd320"/>
                </a:solidFill>
                <a:latin typeface="Comic Sans MS"/>
                <a:ea typeface="DejaVu Sans"/>
              </a:rPr>
              <a:t>S0</a:t>
            </a:r>
            <a:endParaRPr b="0" lang="es-MX" sz="1600" spc="-1" strike="noStrike">
              <a:latin typeface="Arial"/>
            </a:endParaRPr>
          </a:p>
        </p:txBody>
      </p:sp>
      <p:sp>
        <p:nvSpPr>
          <p:cNvPr id="319" name="CustomShape 10"/>
          <p:cNvSpPr/>
          <p:nvPr/>
        </p:nvSpPr>
        <p:spPr>
          <a:xfrm>
            <a:off x="77400" y="3922560"/>
            <a:ext cx="1836000" cy="310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noAutofit/>
          </a:bodyPr>
          <a:p>
            <a:pPr>
              <a:lnSpc>
                <a:spcPct val="76000"/>
              </a:lnSpc>
            </a:pPr>
            <a:r>
              <a:rPr b="0" lang="es-MX" sz="1400" spc="-1" strike="noStrike">
                <a:solidFill>
                  <a:srgbClr val="ffffff"/>
                </a:solidFill>
                <a:latin typeface="Chilanka"/>
                <a:ea typeface="DejaVu Sans"/>
              </a:rPr>
              <a:t>The Hubble</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Sequence</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Observed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By AMUSING</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(PI: J. Anderson,</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Galbany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et al. 2016)</a:t>
            </a:r>
            <a:endParaRPr b="0" lang="es-MX" sz="1400" spc="-1" strike="noStrike">
              <a:latin typeface="Arial"/>
            </a:endParaRPr>
          </a:p>
          <a:p>
            <a:pPr>
              <a:lnSpc>
                <a:spcPct val="76000"/>
              </a:lnSpc>
            </a:pPr>
            <a:endParaRPr b="0" lang="es-MX" sz="1400" spc="-1" strike="noStrike">
              <a:latin typeface="Arial"/>
            </a:endParaRPr>
          </a:p>
          <a:p>
            <a:pPr>
              <a:lnSpc>
                <a:spcPct val="76000"/>
              </a:lnSpc>
            </a:pPr>
            <a:r>
              <a:rPr b="0" lang="es-MX" sz="1400" spc="-1" strike="noStrike">
                <a:solidFill>
                  <a:srgbClr val="ffffff"/>
                </a:solidFill>
                <a:latin typeface="Chilanka"/>
                <a:ea typeface="DejaVu Sans"/>
              </a:rPr>
              <a:t>Top: B,R,I colour</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image,showing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the stelllar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populations.</a:t>
            </a:r>
            <a:endParaRPr b="0" lang="es-MX" sz="1400" spc="-1" strike="noStrike">
              <a:latin typeface="Arial"/>
            </a:endParaRPr>
          </a:p>
          <a:p>
            <a:pPr>
              <a:lnSpc>
                <a:spcPct val="76000"/>
              </a:lnSpc>
            </a:pPr>
            <a:endParaRPr b="0" lang="es-MX" sz="1400" spc="-1" strike="noStrike">
              <a:latin typeface="Arial"/>
            </a:endParaRPr>
          </a:p>
          <a:p>
            <a:pPr>
              <a:lnSpc>
                <a:spcPct val="76000"/>
              </a:lnSpc>
            </a:pPr>
            <a:r>
              <a:rPr b="0" lang="es-MX" sz="1400" spc="-1" strike="noStrike">
                <a:solidFill>
                  <a:srgbClr val="ffffff"/>
                </a:solidFill>
                <a:latin typeface="Chilanka"/>
                <a:ea typeface="DejaVu Sans"/>
              </a:rPr>
              <a:t>Bottom: [OIII] (B),</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Ha (G), [NII] (R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showing </a:t>
            </a:r>
            <a:endParaRPr b="0" lang="es-MX" sz="1400" spc="-1" strike="noStrike">
              <a:latin typeface="Arial"/>
            </a:endParaRPr>
          </a:p>
          <a:p>
            <a:pPr>
              <a:lnSpc>
                <a:spcPct val="76000"/>
              </a:lnSpc>
            </a:pPr>
            <a:r>
              <a:rPr b="0" lang="es-MX" sz="1400" spc="-1" strike="noStrike">
                <a:solidFill>
                  <a:srgbClr val="ffffff"/>
                </a:solidFill>
                <a:latin typeface="Chilanka"/>
                <a:ea typeface="DejaVu Sans"/>
              </a:rPr>
              <a:t>the ionized gas.</a:t>
            </a:r>
            <a:endParaRPr b="0" lang="es-MX" sz="1400" spc="-1" strike="noStrike">
              <a:latin typeface="Arial"/>
            </a:endParaRPr>
          </a:p>
        </p:txBody>
      </p:sp>
      <p:sp>
        <p:nvSpPr>
          <p:cNvPr id="320" name="CustomShape 11"/>
          <p:cNvSpPr/>
          <p:nvPr/>
        </p:nvSpPr>
        <p:spPr>
          <a:xfrm>
            <a:off x="1584000" y="2448000"/>
            <a:ext cx="6766560" cy="3257640"/>
          </a:xfrm>
          <a:prstGeom prst="rect">
            <a:avLst/>
          </a:prstGeom>
          <a:solidFill>
            <a:srgbClr val="000000"/>
          </a:solidFill>
          <a:ln>
            <a:solidFill>
              <a:srgbClr val="dddddd"/>
            </a:solidFill>
          </a:ln>
        </p:spPr>
        <p:style>
          <a:lnRef idx="0"/>
          <a:fillRef idx="0"/>
          <a:effectRef idx="0"/>
          <a:fontRef idx="minor"/>
        </p:style>
        <p:txBody>
          <a:bodyPr lIns="90000" rIns="90000" tIns="45000" bIns="45000">
            <a:spAutoFit/>
          </a:bodyPr>
          <a:p>
            <a:pPr>
              <a:lnSpc>
                <a:spcPct val="100000"/>
              </a:lnSpc>
            </a:pPr>
            <a:r>
              <a:rPr b="0" lang="es-MX" sz="2600" spc="-1" strike="noStrike">
                <a:solidFill>
                  <a:srgbClr val="ffffff"/>
                </a:solidFill>
                <a:latin typeface="Chilanka"/>
                <a:ea typeface="DejaVu Sans"/>
              </a:rPr>
              <a:t>Are the scaling relations local or global? </a:t>
            </a:r>
            <a:endParaRPr b="0" lang="es-MX" sz="2600" spc="-1" strike="noStrike">
              <a:latin typeface="Arial"/>
            </a:endParaRPr>
          </a:p>
          <a:p>
            <a:pPr>
              <a:lnSpc>
                <a:spcPct val="100000"/>
              </a:lnSpc>
            </a:pPr>
            <a:endParaRPr b="0" lang="es-MX" sz="2600" spc="-1" strike="noStrike">
              <a:latin typeface="Arial"/>
            </a:endParaRPr>
          </a:p>
          <a:p>
            <a:pPr>
              <a:lnSpc>
                <a:spcPct val="100000"/>
              </a:lnSpc>
            </a:pPr>
            <a:r>
              <a:rPr b="0" lang="es-MX" sz="2600" spc="-1" strike="noStrike">
                <a:solidFill>
                  <a:srgbClr val="ffffff"/>
                </a:solidFill>
                <a:latin typeface="Chilanka"/>
                <a:ea typeface="DejaVu Sans"/>
              </a:rPr>
              <a:t>At which scales are still verified? </a:t>
            </a:r>
            <a:endParaRPr b="0" lang="es-MX" sz="2600" spc="-1" strike="noStrike">
              <a:latin typeface="Arial"/>
            </a:endParaRPr>
          </a:p>
          <a:p>
            <a:pPr>
              <a:lnSpc>
                <a:spcPct val="100000"/>
              </a:lnSpc>
            </a:pPr>
            <a:endParaRPr b="0" lang="es-MX" sz="2600" spc="-1" strike="noStrike">
              <a:latin typeface="Arial"/>
            </a:endParaRPr>
          </a:p>
          <a:p>
            <a:pPr>
              <a:lnSpc>
                <a:spcPct val="100000"/>
              </a:lnSpc>
            </a:pPr>
            <a:r>
              <a:rPr b="0" lang="es-MX" sz="2600" spc="-1" strike="noStrike">
                <a:solidFill>
                  <a:srgbClr val="ffffff"/>
                </a:solidFill>
                <a:latin typeface="Chilanka"/>
                <a:ea typeface="DejaVu Sans"/>
              </a:rPr>
              <a:t>What they tell us about the evolution in galaxies?</a:t>
            </a:r>
            <a:endParaRPr b="0" lang="es-MX" sz="2600" spc="-1" strike="noStrike">
              <a:latin typeface="Arial"/>
            </a:endParaRPr>
          </a:p>
          <a:p>
            <a:pPr>
              <a:lnSpc>
                <a:spcPct val="100000"/>
              </a:lnSpc>
            </a:pPr>
            <a:endParaRPr b="0" lang="es-MX" sz="2600" spc="-1" strike="noStrike">
              <a:latin typeface="Arial"/>
            </a:endParaRPr>
          </a:p>
          <a:p>
            <a:pPr>
              <a:lnSpc>
                <a:spcPct val="100000"/>
              </a:lnSpc>
            </a:pPr>
            <a:r>
              <a:rPr b="0" lang="es-MX" sz="2600" spc="-1" strike="noStrike">
                <a:solidFill>
                  <a:srgbClr val="ffffff"/>
                </a:solidFill>
                <a:latin typeface="Chilanka"/>
                <a:ea typeface="DejaVu Sans"/>
              </a:rPr>
              <a:t>IFS is required!!!</a:t>
            </a:r>
            <a:endParaRPr b="0" lang="es-MX" sz="26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21" name="" descr=""/>
          <p:cNvPicPr/>
          <p:nvPr/>
        </p:nvPicPr>
        <p:blipFill>
          <a:blip r:embed="rId2"/>
          <a:stretch/>
        </p:blipFill>
        <p:spPr>
          <a:xfrm>
            <a:off x="5616720" y="1728720"/>
            <a:ext cx="3525120" cy="1293480"/>
          </a:xfrm>
          <a:prstGeom prst="rect">
            <a:avLst/>
          </a:prstGeom>
          <a:ln>
            <a:noFill/>
          </a:ln>
        </p:spPr>
      </p:pic>
      <p:pic>
        <p:nvPicPr>
          <p:cNvPr id="322" name="" descr=""/>
          <p:cNvPicPr/>
          <p:nvPr/>
        </p:nvPicPr>
        <p:blipFill>
          <a:blip r:embed="rId3"/>
          <a:stretch/>
        </p:blipFill>
        <p:spPr>
          <a:xfrm>
            <a:off x="1079640" y="1585800"/>
            <a:ext cx="4749120" cy="1831680"/>
          </a:xfrm>
          <a:prstGeom prst="rect">
            <a:avLst/>
          </a:prstGeom>
          <a:ln>
            <a:noFill/>
          </a:ln>
        </p:spPr>
      </p:pic>
      <p:pic>
        <p:nvPicPr>
          <p:cNvPr id="323" name="" descr=""/>
          <p:cNvPicPr/>
          <p:nvPr/>
        </p:nvPicPr>
        <p:blipFill>
          <a:blip r:embed="rId4"/>
          <a:stretch/>
        </p:blipFill>
        <p:spPr>
          <a:xfrm>
            <a:off x="1179360" y="1628640"/>
            <a:ext cx="4650840" cy="1788840"/>
          </a:xfrm>
          <a:prstGeom prst="rect">
            <a:avLst/>
          </a:prstGeom>
          <a:ln>
            <a:noFill/>
          </a:ln>
        </p:spPr>
      </p:pic>
      <p:pic>
        <p:nvPicPr>
          <p:cNvPr id="324" name="" descr=""/>
          <p:cNvPicPr/>
          <p:nvPr/>
        </p:nvPicPr>
        <p:blipFill>
          <a:blip r:embed="rId5"/>
          <a:stretch/>
        </p:blipFill>
        <p:spPr>
          <a:xfrm>
            <a:off x="1179360" y="1628640"/>
            <a:ext cx="4650840" cy="1788840"/>
          </a:xfrm>
          <a:prstGeom prst="rect">
            <a:avLst/>
          </a:prstGeom>
          <a:ln>
            <a:noFill/>
          </a:ln>
        </p:spPr>
      </p:pic>
      <p:pic>
        <p:nvPicPr>
          <p:cNvPr id="325" name="" descr=""/>
          <p:cNvPicPr/>
          <p:nvPr/>
        </p:nvPicPr>
        <p:blipFill>
          <a:blip r:embed="rId6"/>
          <a:stretch/>
        </p:blipFill>
        <p:spPr>
          <a:xfrm>
            <a:off x="1116000" y="3816360"/>
            <a:ext cx="7954560" cy="2517480"/>
          </a:xfrm>
          <a:prstGeom prst="rect">
            <a:avLst/>
          </a:prstGeom>
          <a:ln>
            <a:noFill/>
          </a:ln>
        </p:spPr>
      </p:pic>
      <p:sp>
        <p:nvSpPr>
          <p:cNvPr id="326" name="CustomShape 1"/>
          <p:cNvSpPr/>
          <p:nvPr/>
        </p:nvSpPr>
        <p:spPr>
          <a:xfrm>
            <a:off x="983160" y="-25200"/>
            <a:ext cx="8195400" cy="142668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3200" spc="-1" strike="noStrike">
                <a:solidFill>
                  <a:srgbClr val="000000"/>
                </a:solidFill>
                <a:latin typeface="Chilanka"/>
                <a:ea typeface="DejaVu Sans"/>
              </a:rPr>
              <a:t>Not all IFS Galaxy Surveys provides the same information!</a:t>
            </a:r>
            <a:endParaRPr b="0" lang="es-MX" sz="3200" spc="-1" strike="noStrike">
              <a:latin typeface="Arial"/>
            </a:endParaRPr>
          </a:p>
        </p:txBody>
      </p:sp>
      <p:sp>
        <p:nvSpPr>
          <p:cNvPr id="327" name="CustomShape 2"/>
          <p:cNvSpPr/>
          <p:nvPr/>
        </p:nvSpPr>
        <p:spPr>
          <a:xfrm>
            <a:off x="4752000" y="1355040"/>
            <a:ext cx="2589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MaNGA (largest bundle)</a:t>
            </a:r>
            <a:endParaRPr b="0" lang="es-MX" sz="1600" spc="-1" strike="noStrike">
              <a:latin typeface="Arial"/>
            </a:endParaRPr>
          </a:p>
        </p:txBody>
      </p:sp>
      <p:sp>
        <p:nvSpPr>
          <p:cNvPr id="328" name="CustomShape 3"/>
          <p:cNvSpPr/>
          <p:nvPr/>
        </p:nvSpPr>
        <p:spPr>
          <a:xfrm>
            <a:off x="4752000" y="3336120"/>
            <a:ext cx="1005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29" name="" descr=""/>
          <p:cNvPicPr/>
          <p:nvPr/>
        </p:nvPicPr>
        <p:blipFill>
          <a:blip r:embed="rId2"/>
          <a:stretch/>
        </p:blipFill>
        <p:spPr>
          <a:xfrm>
            <a:off x="1116000" y="3816360"/>
            <a:ext cx="7989480" cy="2805480"/>
          </a:xfrm>
          <a:prstGeom prst="rect">
            <a:avLst/>
          </a:prstGeom>
          <a:ln>
            <a:noFill/>
          </a:ln>
        </p:spPr>
      </p:pic>
      <p:pic>
        <p:nvPicPr>
          <p:cNvPr id="330" name="" descr=""/>
          <p:cNvPicPr/>
          <p:nvPr/>
        </p:nvPicPr>
        <p:blipFill>
          <a:blip r:embed="rId3"/>
          <a:stretch/>
        </p:blipFill>
        <p:spPr>
          <a:xfrm>
            <a:off x="1116000" y="3816360"/>
            <a:ext cx="7989480" cy="2733480"/>
          </a:xfrm>
          <a:prstGeom prst="rect">
            <a:avLst/>
          </a:prstGeom>
          <a:ln>
            <a:noFill/>
          </a:ln>
        </p:spPr>
      </p:pic>
      <p:pic>
        <p:nvPicPr>
          <p:cNvPr id="331" name="" descr=""/>
          <p:cNvPicPr/>
          <p:nvPr/>
        </p:nvPicPr>
        <p:blipFill>
          <a:blip r:embed="rId4"/>
          <a:stretch/>
        </p:blipFill>
        <p:spPr>
          <a:xfrm>
            <a:off x="3168720" y="1836720"/>
            <a:ext cx="3706200" cy="1293120"/>
          </a:xfrm>
          <a:prstGeom prst="rect">
            <a:avLst/>
          </a:prstGeom>
          <a:ln>
            <a:noFill/>
          </a:ln>
        </p:spPr>
      </p:pic>
      <p:sp>
        <p:nvSpPr>
          <p:cNvPr id="332" name="CustomShape 1"/>
          <p:cNvSpPr/>
          <p:nvPr/>
        </p:nvSpPr>
        <p:spPr>
          <a:xfrm>
            <a:off x="982800" y="-25560"/>
            <a:ext cx="8195400" cy="142668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3200" spc="-1" strike="noStrike">
                <a:solidFill>
                  <a:srgbClr val="000000"/>
                </a:solidFill>
                <a:latin typeface="Chilanka"/>
                <a:ea typeface="DejaVu Sans"/>
              </a:rPr>
              <a:t>INot all IFS Galaxy Surveys provides the same information!</a:t>
            </a:r>
            <a:endParaRPr b="0" lang="es-MX" sz="3200" spc="-1" strike="noStrike">
              <a:latin typeface="Arial"/>
            </a:endParaRPr>
          </a:p>
        </p:txBody>
      </p:sp>
      <p:sp>
        <p:nvSpPr>
          <p:cNvPr id="333" name="CustomShape 2"/>
          <p:cNvSpPr/>
          <p:nvPr/>
        </p:nvSpPr>
        <p:spPr>
          <a:xfrm>
            <a:off x="4751640" y="1354680"/>
            <a:ext cx="93456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SAMI</a:t>
            </a:r>
            <a:endParaRPr b="0" lang="es-MX" sz="1600" spc="-1" strike="noStrike">
              <a:latin typeface="Arial"/>
            </a:endParaRPr>
          </a:p>
        </p:txBody>
      </p:sp>
      <p:sp>
        <p:nvSpPr>
          <p:cNvPr id="334" name="CustomShape 3"/>
          <p:cNvSpPr/>
          <p:nvPr/>
        </p:nvSpPr>
        <p:spPr>
          <a:xfrm>
            <a:off x="4751640" y="3335760"/>
            <a:ext cx="1005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5" name="CustomShape 1"/>
          <p:cNvSpPr/>
          <p:nvPr/>
        </p:nvSpPr>
        <p:spPr>
          <a:xfrm>
            <a:off x="982440" y="-25920"/>
            <a:ext cx="8195400" cy="142668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3200" spc="-1" strike="noStrike">
                <a:solidFill>
                  <a:srgbClr val="000000"/>
                </a:solidFill>
                <a:latin typeface="Chilanka"/>
                <a:ea typeface="DejaVu Sans"/>
              </a:rPr>
              <a:t>Not all IFS Galaxy Surveys provides the same information!</a:t>
            </a:r>
            <a:endParaRPr b="0" lang="es-MX" sz="3200" spc="-1" strike="noStrike">
              <a:latin typeface="Arial"/>
            </a:endParaRPr>
          </a:p>
        </p:txBody>
      </p:sp>
      <p:sp>
        <p:nvSpPr>
          <p:cNvPr id="336" name="CustomShape 2"/>
          <p:cNvSpPr/>
          <p:nvPr/>
        </p:nvSpPr>
        <p:spPr>
          <a:xfrm>
            <a:off x="2232000" y="1353960"/>
            <a:ext cx="93456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MUSE</a:t>
            </a:r>
            <a:endParaRPr b="0" lang="es-MX" sz="1600" spc="-1" strike="noStrike">
              <a:latin typeface="Arial"/>
            </a:endParaRPr>
          </a:p>
        </p:txBody>
      </p:sp>
      <p:sp>
        <p:nvSpPr>
          <p:cNvPr id="337" name="CustomShape 3"/>
          <p:cNvSpPr/>
          <p:nvPr/>
        </p:nvSpPr>
        <p:spPr>
          <a:xfrm>
            <a:off x="1152360" y="3527280"/>
            <a:ext cx="100620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a:t>
            </a:r>
            <a:endParaRPr b="0" lang="es-MX" sz="1600" spc="-1" strike="noStrike">
              <a:latin typeface="Arial"/>
            </a:endParaRPr>
          </a:p>
        </p:txBody>
      </p:sp>
      <p:pic>
        <p:nvPicPr>
          <p:cNvPr id="338" name="" descr=""/>
          <p:cNvPicPr/>
          <p:nvPr/>
        </p:nvPicPr>
        <p:blipFill>
          <a:blip r:embed="rId2"/>
          <a:stretch/>
        </p:blipFill>
        <p:spPr>
          <a:xfrm>
            <a:off x="1044720" y="3995640"/>
            <a:ext cx="8062200" cy="2769840"/>
          </a:xfrm>
          <a:prstGeom prst="rect">
            <a:avLst/>
          </a:prstGeom>
          <a:ln>
            <a:noFill/>
          </a:ln>
        </p:spPr>
      </p:pic>
      <p:pic>
        <p:nvPicPr>
          <p:cNvPr id="339" name="" descr=""/>
          <p:cNvPicPr/>
          <p:nvPr/>
        </p:nvPicPr>
        <p:blipFill>
          <a:blip r:embed="rId3"/>
          <a:stretch/>
        </p:blipFill>
        <p:spPr>
          <a:xfrm>
            <a:off x="3168720" y="1224000"/>
            <a:ext cx="5398560" cy="26614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0" name="CustomShape 1"/>
          <p:cNvSpPr/>
          <p:nvPr/>
        </p:nvSpPr>
        <p:spPr>
          <a:xfrm>
            <a:off x="982440" y="-25920"/>
            <a:ext cx="8195400" cy="5997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Gas is ionized by local processes </a:t>
            </a:r>
            <a:endParaRPr b="0" lang="es-MX" sz="2800" spc="-1" strike="noStrike">
              <a:latin typeface="Arial"/>
            </a:endParaRPr>
          </a:p>
        </p:txBody>
      </p:sp>
      <p:pic>
        <p:nvPicPr>
          <p:cNvPr id="341" name="" descr=""/>
          <p:cNvPicPr/>
          <p:nvPr/>
        </p:nvPicPr>
        <p:blipFill>
          <a:blip r:embed="rId2"/>
          <a:stretch/>
        </p:blipFill>
        <p:spPr>
          <a:xfrm>
            <a:off x="1702800" y="496440"/>
            <a:ext cx="6503040" cy="6096240"/>
          </a:xfrm>
          <a:prstGeom prst="rect">
            <a:avLst/>
          </a:prstGeom>
          <a:ln>
            <a:noFill/>
          </a:ln>
        </p:spPr>
      </p:pic>
      <p:sp>
        <p:nvSpPr>
          <p:cNvPr id="342" name="CustomShape 2"/>
          <p:cNvSpPr/>
          <p:nvPr/>
        </p:nvSpPr>
        <p:spPr>
          <a:xfrm>
            <a:off x="1151280" y="585360"/>
            <a:ext cx="93456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MUSE</a:t>
            </a:r>
            <a:endParaRPr b="0" lang="es-MX" sz="1600" spc="-1" strike="noStrike">
              <a:latin typeface="Arial"/>
            </a:endParaRPr>
          </a:p>
        </p:txBody>
      </p:sp>
      <p:sp>
        <p:nvSpPr>
          <p:cNvPr id="343" name="CustomShape 3"/>
          <p:cNvSpPr/>
          <p:nvPr/>
        </p:nvSpPr>
        <p:spPr>
          <a:xfrm>
            <a:off x="6480000" y="1809360"/>
            <a:ext cx="57456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44" name="CustomShape 4"/>
          <p:cNvSpPr/>
          <p:nvPr/>
        </p:nvSpPr>
        <p:spPr>
          <a:xfrm>
            <a:off x="6911280" y="585360"/>
            <a:ext cx="574560" cy="57996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SNR</a:t>
            </a:r>
            <a:endParaRPr b="0" lang="es-MX" sz="1600" spc="-1" strike="noStrike">
              <a:latin typeface="Arial"/>
            </a:endParaRPr>
          </a:p>
        </p:txBody>
      </p:sp>
      <p:sp>
        <p:nvSpPr>
          <p:cNvPr id="345" name="CustomShape 5"/>
          <p:cNvSpPr/>
          <p:nvPr/>
        </p:nvSpPr>
        <p:spPr>
          <a:xfrm>
            <a:off x="6407280" y="3816000"/>
            <a:ext cx="57456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46" name="CustomShape 6"/>
          <p:cNvSpPr/>
          <p:nvPr/>
        </p:nvSpPr>
        <p:spPr>
          <a:xfrm>
            <a:off x="6408000" y="5760000"/>
            <a:ext cx="57456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47" name="CustomShape 7"/>
          <p:cNvSpPr/>
          <p:nvPr/>
        </p:nvSpPr>
        <p:spPr>
          <a:xfrm>
            <a:off x="6768000" y="4473360"/>
            <a:ext cx="93456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pAGBs?</a:t>
            </a:r>
            <a:endParaRPr b="0" lang="es-MX" sz="1600" spc="-1" strike="noStrike">
              <a:latin typeface="Arial"/>
            </a:endParaRPr>
          </a:p>
        </p:txBody>
      </p:sp>
      <p:sp>
        <p:nvSpPr>
          <p:cNvPr id="348" name="CustomShape 8"/>
          <p:cNvSpPr/>
          <p:nvPr/>
        </p:nvSpPr>
        <p:spPr>
          <a:xfrm>
            <a:off x="6624000" y="2520000"/>
            <a:ext cx="7898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AGN</a:t>
            </a:r>
            <a:endParaRPr b="0" lang="es-MX" sz="1600" spc="-1" strike="noStrike">
              <a:latin typeface="Arial"/>
            </a:endParaRPr>
          </a:p>
        </p:txBody>
      </p:sp>
      <p:sp>
        <p:nvSpPr>
          <p:cNvPr id="349" name="CustomShape 9"/>
          <p:cNvSpPr/>
          <p:nvPr/>
        </p:nvSpPr>
        <p:spPr>
          <a:xfrm>
            <a:off x="1368000" y="6552000"/>
            <a:ext cx="7485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Arial"/>
              </a:rPr>
              <a:t>Ionization associated with SF (OB stars) is always clumpy with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DejaVu Sans"/>
              </a:rPr>
              <a:t>&gt;&gt;3A</a:t>
            </a:r>
            <a:endParaRPr b="0" lang="es-MX" sz="1600" spc="-1" strike="noStrike">
              <a:latin typeface="Arial"/>
            </a:endParaRPr>
          </a:p>
        </p:txBody>
      </p:sp>
      <p:sp>
        <p:nvSpPr>
          <p:cNvPr id="350" name="CustomShape 10"/>
          <p:cNvSpPr/>
          <p:nvPr/>
        </p:nvSpPr>
        <p:spPr>
          <a:xfrm>
            <a:off x="8136000" y="504000"/>
            <a:ext cx="1005840" cy="131004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Off-center,</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point-like,</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DejaVu Sans"/>
              </a:rPr>
              <a:t>&gt;3</a:t>
            </a:r>
            <a:r>
              <a:rPr b="1" lang="es-MX" sz="1600" spc="-1" strike="noStrike">
                <a:solidFill>
                  <a:srgbClr val="000000"/>
                </a:solidFill>
                <a:latin typeface="Chilanka"/>
                <a:ea typeface="Chilanka"/>
              </a:rPr>
              <a:t>Å</a:t>
            </a:r>
            <a:endParaRPr b="0" lang="es-MX" sz="1600" spc="-1" strike="noStrike">
              <a:latin typeface="Arial"/>
            </a:endParaRPr>
          </a:p>
        </p:txBody>
      </p:sp>
      <p:sp>
        <p:nvSpPr>
          <p:cNvPr id="351" name="CustomShape 11"/>
          <p:cNvSpPr/>
          <p:nvPr/>
        </p:nvSpPr>
        <p:spPr>
          <a:xfrm>
            <a:off x="8100000" y="2510640"/>
            <a:ext cx="1077840" cy="10666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Centred,</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point-like,</a:t>
            </a:r>
            <a:endParaRPr b="0" lang="es-MX" sz="1600" spc="-1" strike="noStrike">
              <a:latin typeface="Arial"/>
            </a:endParaRPr>
          </a:p>
          <a:p>
            <a:pPr>
              <a:lnSpc>
                <a:spcPct val="100000"/>
              </a:lnSpc>
            </a:pPr>
            <a:r>
              <a:rPr b="1" lang="es-MX" sz="1600" spc="-1" strike="noStrike">
                <a:solidFill>
                  <a:srgbClr val="000000"/>
                </a:solidFill>
                <a:latin typeface="Chilanka"/>
                <a:ea typeface="Arial"/>
              </a:rPr>
              <a:t>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ial"/>
              </a:rPr>
              <a:t>&gt;3</a:t>
            </a:r>
            <a:r>
              <a:rPr b="1" lang="es-MX" sz="1600" spc="-1" strike="noStrike">
                <a:solidFill>
                  <a:srgbClr val="000000"/>
                </a:solidFill>
                <a:latin typeface="Chilanka"/>
                <a:ea typeface="Chilanka"/>
              </a:rPr>
              <a:t>Å</a:t>
            </a:r>
            <a:endParaRPr b="0" lang="es-MX" sz="1600" spc="-1" strike="noStrike">
              <a:latin typeface="Arial"/>
            </a:endParaRPr>
          </a:p>
        </p:txBody>
      </p:sp>
      <p:sp>
        <p:nvSpPr>
          <p:cNvPr id="352" name="CustomShape 12"/>
          <p:cNvSpPr/>
          <p:nvPr/>
        </p:nvSpPr>
        <p:spPr>
          <a:xfrm>
            <a:off x="8028000" y="4423320"/>
            <a:ext cx="1293840" cy="777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Ubiquitious,</a:t>
            </a:r>
            <a:endParaRPr b="0" lang="es-MX" sz="1500" spc="-1" strike="noStrike">
              <a:latin typeface="Arial"/>
            </a:endParaRPr>
          </a:p>
          <a:p>
            <a:pPr>
              <a:lnSpc>
                <a:spcPct val="100000"/>
              </a:lnSpc>
            </a:pPr>
            <a:r>
              <a:rPr b="1" lang="es-MX" sz="1500" spc="-1" strike="noStrike">
                <a:solidFill>
                  <a:srgbClr val="000000"/>
                </a:solidFill>
                <a:latin typeface="Chilanka"/>
                <a:ea typeface="DejaVu Sans"/>
              </a:rPr>
              <a:t>diffuse,</a:t>
            </a:r>
            <a:endParaRPr b="0" lang="es-MX" sz="1500" spc="-1" strike="noStrike">
              <a:latin typeface="Arial"/>
            </a:endParaRPr>
          </a:p>
          <a:p>
            <a:pPr>
              <a:lnSpc>
                <a:spcPct val="100000"/>
              </a:lnSpc>
            </a:pPr>
            <a:r>
              <a:rPr b="1" lang="es-MX" sz="1500" spc="-1" strike="noStrike">
                <a:solidFill>
                  <a:srgbClr val="000000"/>
                </a:solidFill>
                <a:latin typeface="Chilanka"/>
                <a:ea typeface="Arial"/>
              </a:rPr>
              <a:t>EW</a:t>
            </a:r>
            <a:r>
              <a:rPr b="1" lang="es-MX" sz="1500" spc="-1" strike="noStrike">
                <a:solidFill>
                  <a:srgbClr val="000000"/>
                </a:solidFill>
                <a:latin typeface="Chilanka"/>
                <a:ea typeface="Chilanka"/>
              </a:rPr>
              <a:t>α&lt;</a:t>
            </a:r>
            <a:r>
              <a:rPr b="1" lang="es-MX" sz="1500" spc="-1" strike="noStrike">
                <a:solidFill>
                  <a:srgbClr val="000000"/>
                </a:solidFill>
                <a:latin typeface="Chilanka"/>
                <a:ea typeface="Arial"/>
              </a:rPr>
              <a:t>3</a:t>
            </a:r>
            <a:r>
              <a:rPr b="1" lang="es-MX" sz="1500" spc="-1" strike="noStrike">
                <a:solidFill>
                  <a:srgbClr val="000000"/>
                </a:solidFill>
                <a:latin typeface="Chilanka"/>
                <a:ea typeface="Chilanka"/>
              </a:rPr>
              <a:t>Å</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3" name="CustomShape 1"/>
          <p:cNvSpPr/>
          <p:nvPr/>
        </p:nvSpPr>
        <p:spPr>
          <a:xfrm>
            <a:off x="982440" y="-25920"/>
            <a:ext cx="8195400" cy="5997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Gas is ionized by local processes</a:t>
            </a:r>
            <a:endParaRPr b="0" lang="es-MX" sz="2800" spc="-1" strike="noStrike">
              <a:latin typeface="Arial"/>
            </a:endParaRPr>
          </a:p>
        </p:txBody>
      </p:sp>
      <p:pic>
        <p:nvPicPr>
          <p:cNvPr id="354" name="" descr=""/>
          <p:cNvPicPr/>
          <p:nvPr/>
        </p:nvPicPr>
        <p:blipFill>
          <a:blip r:embed="rId2"/>
          <a:stretch/>
        </p:blipFill>
        <p:spPr>
          <a:xfrm>
            <a:off x="1738800" y="468000"/>
            <a:ext cx="6503040" cy="6096240"/>
          </a:xfrm>
          <a:prstGeom prst="rect">
            <a:avLst/>
          </a:prstGeom>
          <a:ln>
            <a:noFill/>
          </a:ln>
        </p:spPr>
      </p:pic>
      <p:sp>
        <p:nvSpPr>
          <p:cNvPr id="355" name="CustomShape 2"/>
          <p:cNvSpPr/>
          <p:nvPr/>
        </p:nvSpPr>
        <p:spPr>
          <a:xfrm>
            <a:off x="1151280" y="585360"/>
            <a:ext cx="93456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MUSE</a:t>
            </a:r>
            <a:endParaRPr b="0" lang="es-MX" sz="1600" spc="-1" strike="noStrike">
              <a:latin typeface="Arial"/>
            </a:endParaRPr>
          </a:p>
        </p:txBody>
      </p:sp>
      <p:sp>
        <p:nvSpPr>
          <p:cNvPr id="356" name="CustomShape 3"/>
          <p:cNvSpPr/>
          <p:nvPr/>
        </p:nvSpPr>
        <p:spPr>
          <a:xfrm>
            <a:off x="6840000" y="585360"/>
            <a:ext cx="8618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pAGBs</a:t>
            </a:r>
            <a:endParaRPr b="0" lang="es-MX" sz="1600" spc="-1" strike="noStrike">
              <a:latin typeface="Arial"/>
            </a:endParaRPr>
          </a:p>
        </p:txBody>
      </p:sp>
      <p:sp>
        <p:nvSpPr>
          <p:cNvPr id="357" name="CustomShape 4"/>
          <p:cNvSpPr/>
          <p:nvPr/>
        </p:nvSpPr>
        <p:spPr>
          <a:xfrm>
            <a:off x="6407280" y="3816000"/>
            <a:ext cx="100656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Shocks</a:t>
            </a:r>
            <a:endParaRPr b="0" lang="es-MX" sz="1600" spc="-1" strike="noStrike">
              <a:latin typeface="Arial"/>
            </a:endParaRPr>
          </a:p>
        </p:txBody>
      </p:sp>
      <p:sp>
        <p:nvSpPr>
          <p:cNvPr id="358" name="CustomShape 5"/>
          <p:cNvSpPr/>
          <p:nvPr/>
        </p:nvSpPr>
        <p:spPr>
          <a:xfrm>
            <a:off x="6408000" y="5760000"/>
            <a:ext cx="57456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SF</a:t>
            </a:r>
            <a:endParaRPr b="0" lang="es-MX" sz="1600" spc="-1" strike="noStrike">
              <a:latin typeface="Arial"/>
            </a:endParaRPr>
          </a:p>
        </p:txBody>
      </p:sp>
      <p:sp>
        <p:nvSpPr>
          <p:cNvPr id="359" name="CustomShape 6"/>
          <p:cNvSpPr/>
          <p:nvPr/>
        </p:nvSpPr>
        <p:spPr>
          <a:xfrm>
            <a:off x="6768000" y="4473360"/>
            <a:ext cx="93456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Shocks</a:t>
            </a:r>
            <a:endParaRPr b="0" lang="es-MX" sz="1600" spc="-1" strike="noStrike">
              <a:latin typeface="Arial"/>
            </a:endParaRPr>
          </a:p>
        </p:txBody>
      </p:sp>
      <p:sp>
        <p:nvSpPr>
          <p:cNvPr id="360" name="CustomShape 7"/>
          <p:cNvSpPr/>
          <p:nvPr/>
        </p:nvSpPr>
        <p:spPr>
          <a:xfrm>
            <a:off x="6624000" y="2520000"/>
            <a:ext cx="8618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Shocks</a:t>
            </a:r>
            <a:endParaRPr b="0" lang="es-MX" sz="1600" spc="-1" strike="noStrike">
              <a:latin typeface="Arial"/>
            </a:endParaRPr>
          </a:p>
        </p:txBody>
      </p:sp>
      <p:sp>
        <p:nvSpPr>
          <p:cNvPr id="361" name="CustomShape 8"/>
          <p:cNvSpPr/>
          <p:nvPr/>
        </p:nvSpPr>
        <p:spPr>
          <a:xfrm>
            <a:off x="8064000" y="2510640"/>
            <a:ext cx="118584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Filaments,</a:t>
            </a:r>
            <a:endParaRPr b="0" lang="es-MX" sz="1600" spc="-1" strike="noStrike">
              <a:latin typeface="Arial"/>
            </a:endParaRPr>
          </a:p>
          <a:p>
            <a:pPr>
              <a:lnSpc>
                <a:spcPct val="100000"/>
              </a:lnSpc>
            </a:pPr>
            <a:r>
              <a:rPr b="1" lang="es-MX" sz="1600" spc="-1" strike="noStrike">
                <a:solidFill>
                  <a:srgbClr val="000000"/>
                </a:solidFill>
                <a:latin typeface="Chilanka"/>
                <a:ea typeface="Arial"/>
              </a:rPr>
              <a:t>Any EW</a:t>
            </a:r>
            <a:r>
              <a:rPr b="1" lang="es-MX" sz="1600" spc="-1" strike="noStrike">
                <a:solidFill>
                  <a:srgbClr val="000000"/>
                </a:solidFill>
                <a:latin typeface="Chilanka"/>
                <a:ea typeface="Chilanka"/>
              </a:rPr>
              <a:t>α</a:t>
            </a:r>
            <a:endParaRPr b="0" lang="es-MX" sz="1600" spc="-1" strike="noStrike">
              <a:latin typeface="Arial"/>
            </a:endParaRPr>
          </a:p>
        </p:txBody>
      </p:sp>
      <p:sp>
        <p:nvSpPr>
          <p:cNvPr id="362" name="CustomShape 9"/>
          <p:cNvSpPr/>
          <p:nvPr/>
        </p:nvSpPr>
        <p:spPr>
          <a:xfrm>
            <a:off x="8136000" y="4423320"/>
            <a:ext cx="1077840" cy="82332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Outflow,</a:t>
            </a:r>
            <a:endParaRPr b="0" lang="es-MX" sz="1600" spc="-1" strike="noStrike">
              <a:latin typeface="Arial"/>
            </a:endParaRPr>
          </a:p>
          <a:p>
            <a:pPr>
              <a:lnSpc>
                <a:spcPct val="100000"/>
              </a:lnSpc>
            </a:pPr>
            <a:r>
              <a:rPr b="1" lang="es-MX" sz="1600" spc="-1" strike="noStrike">
                <a:solidFill>
                  <a:srgbClr val="000000"/>
                </a:solidFill>
                <a:latin typeface="Chilanka"/>
                <a:ea typeface="DejaVu Sans"/>
              </a:rPr>
              <a:t>biconical,</a:t>
            </a:r>
            <a:endParaRPr b="0" lang="es-MX" sz="1600" spc="-1" strike="noStrike">
              <a:latin typeface="Arial"/>
            </a:endParaRPr>
          </a:p>
          <a:p>
            <a:pPr>
              <a:lnSpc>
                <a:spcPct val="100000"/>
              </a:lnSpc>
            </a:pPr>
            <a:r>
              <a:rPr b="1" lang="es-MX" sz="1600" spc="-1" strike="noStrike">
                <a:solidFill>
                  <a:srgbClr val="000000"/>
                </a:solidFill>
                <a:latin typeface="Chilanka"/>
                <a:ea typeface="Arial"/>
              </a:rPr>
              <a:t>EW</a:t>
            </a:r>
            <a:r>
              <a:rPr b="1" lang="es-MX" sz="1600" spc="-1" strike="noStrike">
                <a:solidFill>
                  <a:srgbClr val="000000"/>
                </a:solidFill>
                <a:latin typeface="Chilanka"/>
                <a:ea typeface="Chilanka"/>
              </a:rPr>
              <a:t>α&gt;</a:t>
            </a:r>
            <a:r>
              <a:rPr b="1" lang="es-MX" sz="1600" spc="-1" strike="noStrike">
                <a:solidFill>
                  <a:srgbClr val="000000"/>
                </a:solidFill>
                <a:latin typeface="Chilanka"/>
                <a:ea typeface="Arial"/>
              </a:rPr>
              <a:t>3</a:t>
            </a:r>
            <a:r>
              <a:rPr b="1" lang="es-MX" sz="1500" spc="-1" strike="noStrike">
                <a:solidFill>
                  <a:srgbClr val="000000"/>
                </a:solidFill>
                <a:latin typeface="Chilanka"/>
                <a:ea typeface="Chilanka"/>
              </a:rPr>
              <a:t>Å</a:t>
            </a:r>
            <a:endParaRPr b="0" lang="es-MX" sz="1500" spc="-1" strike="noStrike">
              <a:latin typeface="Arial"/>
            </a:endParaRPr>
          </a:p>
        </p:txBody>
      </p:sp>
      <p:sp>
        <p:nvSpPr>
          <p:cNvPr id="363" name="CustomShape 10"/>
          <p:cNvSpPr/>
          <p:nvPr/>
        </p:nvSpPr>
        <p:spPr>
          <a:xfrm>
            <a:off x="6480000" y="1800000"/>
            <a:ext cx="861840" cy="336600"/>
          </a:xfrm>
          <a:prstGeom prst="rect">
            <a:avLst/>
          </a:prstGeom>
          <a:no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dee7e5"/>
                </a:solidFill>
                <a:latin typeface="Chilanka"/>
                <a:ea typeface="DejaVu Sans"/>
              </a:rPr>
              <a:t>pAGBs</a:t>
            </a:r>
            <a:endParaRPr b="0" lang="es-MX" sz="1600" spc="-1" strike="noStrike">
              <a:latin typeface="Arial"/>
            </a:endParaRPr>
          </a:p>
        </p:txBody>
      </p:sp>
      <p:sp>
        <p:nvSpPr>
          <p:cNvPr id="364" name="CustomShape 11"/>
          <p:cNvSpPr/>
          <p:nvPr/>
        </p:nvSpPr>
        <p:spPr>
          <a:xfrm>
            <a:off x="7992000" y="576000"/>
            <a:ext cx="1293840" cy="777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Ubiquitious,</a:t>
            </a:r>
            <a:endParaRPr b="0" lang="es-MX" sz="1500" spc="-1" strike="noStrike">
              <a:latin typeface="Arial"/>
            </a:endParaRPr>
          </a:p>
          <a:p>
            <a:pPr>
              <a:lnSpc>
                <a:spcPct val="100000"/>
              </a:lnSpc>
            </a:pPr>
            <a:r>
              <a:rPr b="1" lang="es-MX" sz="1500" spc="-1" strike="noStrike">
                <a:solidFill>
                  <a:srgbClr val="000000"/>
                </a:solidFill>
                <a:latin typeface="Chilanka"/>
                <a:ea typeface="DejaVu Sans"/>
              </a:rPr>
              <a:t>diffuse,</a:t>
            </a:r>
            <a:endParaRPr b="0" lang="es-MX" sz="1500" spc="-1" strike="noStrike">
              <a:latin typeface="Arial"/>
            </a:endParaRPr>
          </a:p>
          <a:p>
            <a:pPr>
              <a:lnSpc>
                <a:spcPct val="100000"/>
              </a:lnSpc>
            </a:pPr>
            <a:r>
              <a:rPr b="1" lang="es-MX" sz="1500" spc="-1" strike="noStrike">
                <a:solidFill>
                  <a:srgbClr val="000000"/>
                </a:solidFill>
                <a:latin typeface="Chilanka"/>
                <a:ea typeface="Arial"/>
              </a:rPr>
              <a:t>EW</a:t>
            </a:r>
            <a:r>
              <a:rPr b="1" lang="es-MX" sz="1500" spc="-1" strike="noStrike">
                <a:solidFill>
                  <a:srgbClr val="000000"/>
                </a:solidFill>
                <a:latin typeface="Chilanka"/>
                <a:ea typeface="Chilanka"/>
              </a:rPr>
              <a:t>α&lt;</a:t>
            </a:r>
            <a:r>
              <a:rPr b="1" lang="es-MX" sz="1500" spc="-1" strike="noStrike">
                <a:solidFill>
                  <a:srgbClr val="000000"/>
                </a:solidFill>
                <a:latin typeface="Chilanka"/>
                <a:ea typeface="Arial"/>
              </a:rPr>
              <a:t>3</a:t>
            </a:r>
            <a:r>
              <a:rPr b="1" lang="es-MX" sz="1500" spc="-1" strike="noStrike">
                <a:solidFill>
                  <a:srgbClr val="000000"/>
                </a:solidFill>
                <a:latin typeface="Chilanka"/>
                <a:ea typeface="Chilanka"/>
              </a:rPr>
              <a:t>Å</a:t>
            </a:r>
            <a:endParaRPr b="0" lang="es-MX" sz="1500" spc="-1" strike="noStrike">
              <a:latin typeface="Arial"/>
            </a:endParaRPr>
          </a:p>
        </p:txBody>
      </p:sp>
      <p:sp>
        <p:nvSpPr>
          <p:cNvPr id="365" name="CustomShape 12"/>
          <p:cNvSpPr/>
          <p:nvPr/>
        </p:nvSpPr>
        <p:spPr>
          <a:xfrm>
            <a:off x="1368000" y="6552000"/>
            <a:ext cx="7485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Arial"/>
              </a:rPr>
              <a:t>Ionization associated with SF (OB stars) is always clumpy with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ial"/>
              </a:rPr>
              <a:t>&gt;&gt;3</a:t>
            </a:r>
            <a:r>
              <a:rPr b="1" lang="es-MX" sz="1500" spc="-1" strike="noStrike">
                <a:solidFill>
                  <a:srgbClr val="000000"/>
                </a:solidFill>
                <a:latin typeface="Chilanka"/>
                <a:ea typeface="Chilanka"/>
              </a:rPr>
              <a:t>Å</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2" name="CustomShape 1"/>
          <p:cNvSpPr/>
          <p:nvPr/>
        </p:nvSpPr>
        <p:spPr>
          <a:xfrm>
            <a:off x="1152000" y="162360"/>
            <a:ext cx="7989120" cy="1149120"/>
          </a:xfrm>
          <a:prstGeom prst="rect">
            <a:avLst/>
          </a:prstGeom>
          <a:noFill/>
          <a:ln>
            <a:noFill/>
          </a:ln>
        </p:spPr>
        <p:style>
          <a:lnRef idx="0"/>
          <a:fillRef idx="0"/>
          <a:effectRef idx="0"/>
          <a:fontRef idx="minor"/>
        </p:style>
        <p:txBody>
          <a:bodyPr lIns="90000" rIns="90000" tIns="46800" bIns="46800" anchor="b">
            <a:noAutofit/>
          </a:bodyPr>
          <a:p>
            <a:pPr algn="ctr">
              <a:lnSpc>
                <a:spcPct val="100000"/>
              </a:lnSpc>
            </a:pPr>
            <a:r>
              <a:rPr b="1" lang="es-MX" sz="3000" spc="-1" strike="noStrike">
                <a:solidFill>
                  <a:srgbClr val="000000"/>
                </a:solidFill>
                <a:latin typeface="Chilanka"/>
                <a:ea typeface="DejaVu Sans"/>
              </a:rPr>
              <a:t>Spatially Resolved Spectroscopic Properties of Low-Redshift Star-Forming Galaxies</a:t>
            </a:r>
            <a:endParaRPr b="0" lang="es-MX" sz="3000" spc="-1" strike="noStrike">
              <a:latin typeface="Arial"/>
            </a:endParaRPr>
          </a:p>
        </p:txBody>
      </p:sp>
      <p:sp>
        <p:nvSpPr>
          <p:cNvPr id="213" name="CustomShape 2"/>
          <p:cNvSpPr/>
          <p:nvPr/>
        </p:nvSpPr>
        <p:spPr>
          <a:xfrm>
            <a:off x="1152000" y="5310360"/>
            <a:ext cx="7845120" cy="1310760"/>
          </a:xfrm>
          <a:prstGeom prst="rect">
            <a:avLst/>
          </a:prstGeom>
          <a:noFill/>
          <a:ln>
            <a:noFill/>
          </a:ln>
        </p:spPr>
        <p:style>
          <a:lnRef idx="0"/>
          <a:fillRef idx="0"/>
          <a:effectRef idx="0"/>
          <a:fontRef idx="minor"/>
        </p:style>
        <p:txBody>
          <a:bodyPr lIns="90000" rIns="90000" tIns="46800" bIns="46800">
            <a:noAutofit/>
          </a:bodyPr>
          <a:p>
            <a:pPr algn="ctr">
              <a:lnSpc>
                <a:spcPct val="80000"/>
              </a:lnSpc>
              <a:spcBef>
                <a:spcPts val="848"/>
              </a:spcBef>
            </a:pPr>
            <a:endParaRPr b="0" lang="es-MX" sz="18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Sebastián F. Sánchez –IA/UNAM</a:t>
            </a:r>
            <a:endParaRPr b="0" lang="es-MX" sz="16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a:t>
            </a:r>
            <a:r>
              <a:rPr b="0" lang="es-MX" sz="1800" spc="-1" strike="noStrike">
                <a:solidFill>
                  <a:srgbClr val="000000"/>
                </a:solidFill>
                <a:latin typeface="Chilanka"/>
                <a:ea typeface="DejaVu Sans"/>
              </a:rPr>
              <a:t>IA-UNAM Colloquio</a:t>
            </a:r>
            <a:endParaRPr b="0" lang="es-MX" sz="1800" spc="-1" strike="noStrike">
              <a:latin typeface="Arial"/>
            </a:endParaRPr>
          </a:p>
          <a:p>
            <a:pPr algn="ctr">
              <a:lnSpc>
                <a:spcPct val="80000"/>
              </a:lnSpc>
              <a:spcBef>
                <a:spcPts val="848"/>
              </a:spcBef>
            </a:pPr>
            <a:r>
              <a:rPr b="0" lang="es-MX" sz="1800" spc="-1" strike="noStrike">
                <a:solidFill>
                  <a:srgbClr val="000000"/>
                </a:solidFill>
                <a:latin typeface="Chilanka"/>
                <a:ea typeface="DejaVu Sans"/>
              </a:rPr>
              <a:t>- September 2019- </a:t>
            </a:r>
            <a:endParaRPr b="0" lang="es-MX" sz="1800" spc="-1" strike="noStrike">
              <a:latin typeface="Arial"/>
            </a:endParaRPr>
          </a:p>
        </p:txBody>
      </p:sp>
      <p:sp>
        <p:nvSpPr>
          <p:cNvPr id="214" name="CustomShape 3"/>
          <p:cNvSpPr/>
          <p:nvPr/>
        </p:nvSpPr>
        <p:spPr>
          <a:xfrm>
            <a:off x="1080000" y="1704240"/>
            <a:ext cx="2526840" cy="465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pic>
        <p:nvPicPr>
          <p:cNvPr id="215" name="" descr=""/>
          <p:cNvPicPr/>
          <p:nvPr/>
        </p:nvPicPr>
        <p:blipFill>
          <a:blip r:embed="rId2"/>
          <a:stretch/>
        </p:blipFill>
        <p:spPr>
          <a:xfrm>
            <a:off x="1120680" y="72000"/>
            <a:ext cx="8021520" cy="6784200"/>
          </a:xfrm>
          <a:prstGeom prst="rect">
            <a:avLst/>
          </a:prstGeom>
          <a:ln>
            <a:noFill/>
          </a:ln>
        </p:spPr>
      </p:pic>
      <p:sp>
        <p:nvSpPr>
          <p:cNvPr id="216" name="CustomShape 4"/>
          <p:cNvSpPr/>
          <p:nvPr/>
        </p:nvSpPr>
        <p:spPr>
          <a:xfrm>
            <a:off x="1152000" y="54360"/>
            <a:ext cx="3094200" cy="1310760"/>
          </a:xfrm>
          <a:prstGeom prst="rect">
            <a:avLst/>
          </a:prstGeom>
          <a:noFill/>
          <a:ln>
            <a:noFill/>
          </a:ln>
        </p:spPr>
        <p:style>
          <a:lnRef idx="0"/>
          <a:fillRef idx="0"/>
          <a:effectRef idx="0"/>
          <a:fontRef idx="minor"/>
        </p:style>
        <p:txBody>
          <a:bodyPr lIns="90000" rIns="90000" tIns="46800" bIns="46800">
            <a:noAutofit/>
          </a:bodyPr>
          <a:p>
            <a:pPr algn="ctr">
              <a:lnSpc>
                <a:spcPct val="80000"/>
              </a:lnSpc>
              <a:spcBef>
                <a:spcPts val="848"/>
              </a:spcBef>
            </a:pPr>
            <a:endParaRPr b="0" lang="es-MX" sz="18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Annual Review of Astronomy</a:t>
            </a:r>
            <a:endParaRPr b="0" lang="es-MX" sz="16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&amp;</a:t>
            </a:r>
            <a:endParaRPr b="0" lang="es-MX" sz="16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Astrophysics</a:t>
            </a:r>
            <a:endParaRPr b="0" lang="es-MX" sz="1600" spc="-1" strike="noStrike">
              <a:latin typeface="Arial"/>
            </a:endParaRPr>
          </a:p>
          <a:p>
            <a:pPr algn="ctr">
              <a:lnSpc>
                <a:spcPct val="80000"/>
              </a:lnSpc>
              <a:spcBef>
                <a:spcPts val="848"/>
              </a:spcBef>
            </a:pPr>
            <a:endParaRPr b="0" lang="es-MX" sz="1600" spc="-1" strike="noStrike">
              <a:latin typeface="Arial"/>
            </a:endParaRPr>
          </a:p>
          <a:p>
            <a:pPr algn="ctr">
              <a:lnSpc>
                <a:spcPct val="80000"/>
              </a:lnSpc>
              <a:spcBef>
                <a:spcPts val="848"/>
              </a:spcBef>
            </a:pPr>
            <a:r>
              <a:rPr b="1" lang="es-MX" sz="1600" spc="-1" strike="noStrike">
                <a:solidFill>
                  <a:srgbClr val="000000"/>
                </a:solidFill>
                <a:latin typeface="Chilanka"/>
                <a:ea typeface="DejaVu Sans"/>
              </a:rPr>
              <a:t>Submitted...</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66" name="" descr=""/>
          <p:cNvPicPr/>
          <p:nvPr/>
        </p:nvPicPr>
        <p:blipFill>
          <a:blip r:embed="rId2"/>
          <a:stretch/>
        </p:blipFill>
        <p:spPr>
          <a:xfrm>
            <a:off x="1512000" y="180000"/>
            <a:ext cx="6997680" cy="6640200"/>
          </a:xfrm>
          <a:prstGeom prst="rect">
            <a:avLst/>
          </a:prstGeom>
          <a:ln>
            <a:noFill/>
          </a:ln>
        </p:spPr>
      </p:pic>
      <p:sp>
        <p:nvSpPr>
          <p:cNvPr id="367" name="CustomShape 1"/>
          <p:cNvSpPr/>
          <p:nvPr/>
        </p:nvSpPr>
        <p:spPr>
          <a:xfrm>
            <a:off x="982440" y="-25920"/>
            <a:ext cx="8195400" cy="5997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Local vs Global patterns</a:t>
            </a:r>
            <a:endParaRPr b="0" lang="es-MX" sz="2800" spc="-1" strike="noStrike">
              <a:latin typeface="Arial"/>
            </a:endParaRPr>
          </a:p>
        </p:txBody>
      </p:sp>
      <p:sp>
        <p:nvSpPr>
          <p:cNvPr id="368" name="CustomShape 2"/>
          <p:cNvSpPr/>
          <p:nvPr/>
        </p:nvSpPr>
        <p:spPr>
          <a:xfrm>
            <a:off x="3564000" y="1368000"/>
            <a:ext cx="717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E/S0</a:t>
            </a:r>
            <a:endParaRPr b="0" lang="es-MX" sz="1600" spc="-1" strike="noStrike">
              <a:latin typeface="Arial"/>
            </a:endParaRPr>
          </a:p>
        </p:txBody>
      </p:sp>
      <p:sp>
        <p:nvSpPr>
          <p:cNvPr id="369" name="CustomShape 3"/>
          <p:cNvSpPr/>
          <p:nvPr/>
        </p:nvSpPr>
        <p:spPr>
          <a:xfrm>
            <a:off x="2232000" y="1377360"/>
            <a:ext cx="573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ALL</a:t>
            </a:r>
            <a:endParaRPr b="0" lang="es-MX" sz="1600" spc="-1" strike="noStrike">
              <a:latin typeface="Arial"/>
            </a:endParaRPr>
          </a:p>
        </p:txBody>
      </p:sp>
      <p:sp>
        <p:nvSpPr>
          <p:cNvPr id="370" name="CustomShape 4"/>
          <p:cNvSpPr/>
          <p:nvPr/>
        </p:nvSpPr>
        <p:spPr>
          <a:xfrm>
            <a:off x="1080000" y="6453360"/>
            <a:ext cx="338220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CALIFA, MaNGA,SAMI &amp; AMUSING++</a:t>
            </a:r>
            <a:endParaRPr b="0" lang="es-MX" sz="1500" spc="-1" strike="noStrike">
              <a:latin typeface="Arial"/>
            </a:endParaRPr>
          </a:p>
        </p:txBody>
      </p:sp>
      <p:sp>
        <p:nvSpPr>
          <p:cNvPr id="371" name="CustomShape 5"/>
          <p:cNvSpPr/>
          <p:nvPr/>
        </p:nvSpPr>
        <p:spPr>
          <a:xfrm>
            <a:off x="5904000" y="6480000"/>
            <a:ext cx="3093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~8000 galaxies, ~30M spectra</a:t>
            </a:r>
            <a:endParaRPr b="0" lang="es-MX" sz="1600" spc="-1" strike="noStrike">
              <a:latin typeface="Arial"/>
            </a:endParaRPr>
          </a:p>
        </p:txBody>
      </p:sp>
      <p:sp>
        <p:nvSpPr>
          <p:cNvPr id="372" name="CustomShape 6"/>
          <p:cNvSpPr/>
          <p:nvPr/>
        </p:nvSpPr>
        <p:spPr>
          <a:xfrm>
            <a:off x="4896000" y="1368000"/>
            <a:ext cx="861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Sa/Sb</a:t>
            </a:r>
            <a:endParaRPr b="0" lang="es-MX" sz="1600" spc="-1" strike="noStrike">
              <a:latin typeface="Arial"/>
            </a:endParaRPr>
          </a:p>
        </p:txBody>
      </p:sp>
      <p:sp>
        <p:nvSpPr>
          <p:cNvPr id="373" name="CustomShape 7"/>
          <p:cNvSpPr/>
          <p:nvPr/>
        </p:nvSpPr>
        <p:spPr>
          <a:xfrm>
            <a:off x="6264000" y="1368000"/>
            <a:ext cx="861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Sc/Sd</a:t>
            </a:r>
            <a:endParaRPr b="0" lang="es-MX" sz="1600" spc="-1" strike="noStrike">
              <a:latin typeface="Arial"/>
            </a:endParaRPr>
          </a:p>
        </p:txBody>
      </p:sp>
      <p:sp>
        <p:nvSpPr>
          <p:cNvPr id="374" name="CustomShape 8"/>
          <p:cNvSpPr/>
          <p:nvPr/>
        </p:nvSpPr>
        <p:spPr>
          <a:xfrm>
            <a:off x="1152000" y="5121360"/>
            <a:ext cx="71784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Low M*</a:t>
            </a:r>
            <a:endParaRPr b="0" lang="es-MX" sz="1600" spc="-1" strike="noStrike">
              <a:latin typeface="Arial"/>
            </a:endParaRPr>
          </a:p>
        </p:txBody>
      </p:sp>
      <p:sp>
        <p:nvSpPr>
          <p:cNvPr id="375" name="CustomShape 9"/>
          <p:cNvSpPr/>
          <p:nvPr/>
        </p:nvSpPr>
        <p:spPr>
          <a:xfrm>
            <a:off x="1152000" y="1840680"/>
            <a:ext cx="71784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High M*</a:t>
            </a:r>
            <a:endParaRPr b="0" lang="es-MX" sz="1600" spc="-1" strike="noStrike">
              <a:latin typeface="Arial"/>
            </a:endParaRPr>
          </a:p>
        </p:txBody>
      </p:sp>
      <p:sp>
        <p:nvSpPr>
          <p:cNvPr id="376" name="CustomShape 10"/>
          <p:cNvSpPr/>
          <p:nvPr/>
        </p:nvSpPr>
        <p:spPr>
          <a:xfrm rot="16199400">
            <a:off x="7238880" y="1764360"/>
            <a:ext cx="3093840" cy="54972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e.g., Lacerda et al. 2018</a:t>
            </a:r>
            <a:endParaRPr b="0" lang="es-MX" sz="1500" spc="-1" strike="noStrike">
              <a:latin typeface="Arial"/>
            </a:endParaRPr>
          </a:p>
          <a:p>
            <a:pPr>
              <a:lnSpc>
                <a:spcPct val="100000"/>
              </a:lnSpc>
            </a:pPr>
            <a:r>
              <a:rPr b="1" lang="es-MX" sz="1500" spc="-1" strike="noStrike">
                <a:solidFill>
                  <a:srgbClr val="000000"/>
                </a:solidFill>
                <a:latin typeface="Chilanka"/>
                <a:ea typeface="DejaVu Sans"/>
              </a:rPr>
              <a:t>Morisset et al. 2016</a:t>
            </a:r>
            <a:endParaRPr b="0" lang="es-MX" sz="1500" spc="-1" strike="noStrike">
              <a:latin typeface="Arial"/>
            </a:endParaRPr>
          </a:p>
        </p:txBody>
      </p:sp>
      <p:sp>
        <p:nvSpPr>
          <p:cNvPr id="377" name="CustomShape 11"/>
          <p:cNvSpPr/>
          <p:nvPr/>
        </p:nvSpPr>
        <p:spPr>
          <a:xfrm>
            <a:off x="4032000" y="432000"/>
            <a:ext cx="357840" cy="357840"/>
          </a:xfrm>
          <a:prstGeom prst="ellipse">
            <a:avLst/>
          </a:prstGeom>
          <a:noFill/>
          <a:ln w="36000">
            <a:solidFill>
              <a:srgbClr val="3465a4"/>
            </a:solidFill>
            <a:round/>
          </a:ln>
        </p:spPr>
        <p:style>
          <a:lnRef idx="0"/>
          <a:fillRef idx="0"/>
          <a:effectRef idx="0"/>
          <a:fontRef idx="minor"/>
        </p:style>
      </p:sp>
      <p:sp>
        <p:nvSpPr>
          <p:cNvPr id="378" name="CustomShape 12"/>
          <p:cNvSpPr/>
          <p:nvPr/>
        </p:nvSpPr>
        <p:spPr>
          <a:xfrm>
            <a:off x="5400000" y="432000"/>
            <a:ext cx="357840" cy="357840"/>
          </a:xfrm>
          <a:prstGeom prst="ellipse">
            <a:avLst/>
          </a:prstGeom>
          <a:noFill/>
          <a:ln w="36000">
            <a:solidFill>
              <a:srgbClr val="333333"/>
            </a:solidFill>
            <a:round/>
          </a:ln>
        </p:spPr>
        <p:style>
          <a:lnRef idx="0"/>
          <a:fillRef idx="0"/>
          <a:effectRef idx="0"/>
          <a:fontRef idx="minor"/>
        </p:style>
      </p:sp>
      <p:sp>
        <p:nvSpPr>
          <p:cNvPr id="379" name="CustomShape 13"/>
          <p:cNvSpPr/>
          <p:nvPr/>
        </p:nvSpPr>
        <p:spPr>
          <a:xfrm>
            <a:off x="4032000" y="432000"/>
            <a:ext cx="357840" cy="357840"/>
          </a:xfrm>
          <a:prstGeom prst="ellipse">
            <a:avLst/>
          </a:prstGeom>
          <a:noFill/>
          <a:ln w="36000">
            <a:solidFill>
              <a:srgbClr val="333333"/>
            </a:solidFill>
            <a:round/>
          </a:ln>
        </p:spPr>
        <p:style>
          <a:lnRef idx="0"/>
          <a:fillRef idx="0"/>
          <a:effectRef idx="0"/>
          <a:fontRef idx="minor"/>
        </p:style>
      </p:sp>
      <p:sp>
        <p:nvSpPr>
          <p:cNvPr id="380" name="CustomShape 14"/>
          <p:cNvSpPr/>
          <p:nvPr/>
        </p:nvSpPr>
        <p:spPr>
          <a:xfrm>
            <a:off x="4536000" y="477360"/>
            <a:ext cx="789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333333"/>
                </a:solidFill>
                <a:latin typeface="Chilanka"/>
                <a:ea typeface="DejaVu Sans"/>
              </a:rPr>
              <a:t>AGNs</a:t>
            </a:r>
            <a:endParaRPr b="0" lang="es-MX" sz="1600" spc="-1" strike="noStrike">
              <a:latin typeface="Arial"/>
            </a:endParaRPr>
          </a:p>
        </p:txBody>
      </p:sp>
      <p:sp>
        <p:nvSpPr>
          <p:cNvPr id="381" name="CustomShape 15"/>
          <p:cNvSpPr/>
          <p:nvPr/>
        </p:nvSpPr>
        <p:spPr>
          <a:xfrm>
            <a:off x="3600000" y="5841360"/>
            <a:ext cx="573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333333"/>
                </a:solidFill>
                <a:latin typeface="Chilanka"/>
                <a:ea typeface="DejaVu Sans"/>
              </a:rPr>
              <a:t>SF</a:t>
            </a:r>
            <a:endParaRPr b="0" lang="es-MX" sz="1600" spc="-1" strike="noStrike">
              <a:latin typeface="Arial"/>
            </a:endParaRPr>
          </a:p>
        </p:txBody>
      </p:sp>
      <p:sp>
        <p:nvSpPr>
          <p:cNvPr id="382" name="CustomShape 16"/>
          <p:cNvSpPr/>
          <p:nvPr/>
        </p:nvSpPr>
        <p:spPr>
          <a:xfrm>
            <a:off x="4104000" y="3888000"/>
            <a:ext cx="861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333333"/>
                </a:solidFill>
                <a:latin typeface="Chilanka"/>
                <a:ea typeface="DejaVu Sans"/>
              </a:rPr>
              <a:t>pAGBs</a:t>
            </a:r>
            <a:endParaRPr b="0" lang="es-MX" sz="1600" spc="-1" strike="noStrike">
              <a:latin typeface="Arial"/>
            </a:endParaRPr>
          </a:p>
        </p:txBody>
      </p:sp>
      <p:pic>
        <p:nvPicPr>
          <p:cNvPr id="383" name="" descr=""/>
          <p:cNvPicPr/>
          <p:nvPr/>
        </p:nvPicPr>
        <p:blipFill>
          <a:blip r:embed="rId3"/>
          <a:stretch/>
        </p:blipFill>
        <p:spPr>
          <a:xfrm>
            <a:off x="2144520" y="1676520"/>
            <a:ext cx="5630040" cy="109404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3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xit" presetID="1">
                                  <p:stCondLst>
                                    <p:cond delay="0"/>
                                  </p:stCondLst>
                                  <p:childTnLst>
                                    <p:set>
                                      <p:cBhvr>
                                        <p:cTn id="22" dur="1" fill="hold">
                                          <p:stCondLst>
                                            <p:cond delay="0"/>
                                          </p:stCondLst>
                                        </p:cTn>
                                        <p:tgtEl>
                                          <p:spTgt spid="38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84" name="" descr=""/>
          <p:cNvPicPr/>
          <p:nvPr/>
        </p:nvPicPr>
        <p:blipFill>
          <a:blip r:embed="rId2"/>
          <a:stretch/>
        </p:blipFill>
        <p:spPr>
          <a:xfrm>
            <a:off x="-72000" y="2292120"/>
            <a:ext cx="9142200" cy="4570200"/>
          </a:xfrm>
          <a:prstGeom prst="rect">
            <a:avLst/>
          </a:prstGeom>
          <a:ln>
            <a:noFill/>
          </a:ln>
        </p:spPr>
      </p:pic>
      <p:sp>
        <p:nvSpPr>
          <p:cNvPr id="385" name="CustomShape 1"/>
          <p:cNvSpPr/>
          <p:nvPr/>
        </p:nvSpPr>
        <p:spPr>
          <a:xfrm>
            <a:off x="288000" y="6412680"/>
            <a:ext cx="352620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000000"/>
                </a:solidFill>
                <a:latin typeface="Chilanka"/>
                <a:ea typeface="DejaVu Sans"/>
              </a:rPr>
              <a:t>CALIFA, MaNGA,SAMI &amp; AMUSING++</a:t>
            </a:r>
            <a:endParaRPr b="0" lang="es-MX" sz="1500" spc="-1" strike="noStrike">
              <a:latin typeface="Arial"/>
            </a:endParaRPr>
          </a:p>
        </p:txBody>
      </p:sp>
      <p:sp>
        <p:nvSpPr>
          <p:cNvPr id="386" name="CustomShape 2"/>
          <p:cNvSpPr/>
          <p:nvPr/>
        </p:nvSpPr>
        <p:spPr>
          <a:xfrm>
            <a:off x="6192000" y="6489360"/>
            <a:ext cx="309384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~8000 galaxies, ~30M spectra</a:t>
            </a:r>
            <a:endParaRPr b="0" lang="es-MX" sz="1600" spc="-1" strike="noStrike">
              <a:latin typeface="Arial"/>
            </a:endParaRPr>
          </a:p>
        </p:txBody>
      </p:sp>
      <p:pic>
        <p:nvPicPr>
          <p:cNvPr id="387" name="" descr=""/>
          <p:cNvPicPr/>
          <p:nvPr/>
        </p:nvPicPr>
        <p:blipFill>
          <a:blip r:embed="rId3"/>
          <a:stretch/>
        </p:blipFill>
        <p:spPr>
          <a:xfrm>
            <a:off x="-6480" y="13320"/>
            <a:ext cx="3100320" cy="2504520"/>
          </a:xfrm>
          <a:prstGeom prst="rect">
            <a:avLst/>
          </a:prstGeom>
          <a:ln>
            <a:noFill/>
          </a:ln>
        </p:spPr>
      </p:pic>
      <p:sp>
        <p:nvSpPr>
          <p:cNvPr id="388" name="Line 3"/>
          <p:cNvSpPr/>
          <p:nvPr/>
        </p:nvSpPr>
        <p:spPr>
          <a:xfrm flipV="1">
            <a:off x="1152000" y="3240000"/>
            <a:ext cx="1584000" cy="936360"/>
          </a:xfrm>
          <a:prstGeom prst="line">
            <a:avLst/>
          </a:prstGeom>
          <a:ln w="36000">
            <a:solidFill>
              <a:srgbClr val="81d41a"/>
            </a:solidFill>
            <a:round/>
          </a:ln>
        </p:spPr>
        <p:style>
          <a:lnRef idx="0"/>
          <a:fillRef idx="0"/>
          <a:effectRef idx="0"/>
          <a:fontRef idx="minor"/>
        </p:style>
      </p:sp>
      <p:sp>
        <p:nvSpPr>
          <p:cNvPr id="389" name="Line 4"/>
          <p:cNvSpPr/>
          <p:nvPr/>
        </p:nvSpPr>
        <p:spPr>
          <a:xfrm flipV="1">
            <a:off x="3060000" y="3240000"/>
            <a:ext cx="1584000" cy="936360"/>
          </a:xfrm>
          <a:prstGeom prst="line">
            <a:avLst/>
          </a:prstGeom>
          <a:ln w="36000">
            <a:solidFill>
              <a:srgbClr val="81d41a"/>
            </a:solidFill>
            <a:round/>
          </a:ln>
        </p:spPr>
        <p:style>
          <a:lnRef idx="0"/>
          <a:fillRef idx="0"/>
          <a:effectRef idx="0"/>
          <a:fontRef idx="minor"/>
        </p:style>
      </p:sp>
      <p:sp>
        <p:nvSpPr>
          <p:cNvPr id="390" name="Line 5"/>
          <p:cNvSpPr/>
          <p:nvPr/>
        </p:nvSpPr>
        <p:spPr>
          <a:xfrm flipV="1">
            <a:off x="4968000" y="3239640"/>
            <a:ext cx="1584000" cy="936360"/>
          </a:xfrm>
          <a:prstGeom prst="line">
            <a:avLst/>
          </a:prstGeom>
          <a:ln w="36000">
            <a:solidFill>
              <a:srgbClr val="81d41a"/>
            </a:solidFill>
            <a:round/>
          </a:ln>
        </p:spPr>
        <p:style>
          <a:lnRef idx="0"/>
          <a:fillRef idx="0"/>
          <a:effectRef idx="0"/>
          <a:fontRef idx="minor"/>
        </p:style>
      </p:sp>
      <p:sp>
        <p:nvSpPr>
          <p:cNvPr id="391" name="Line 6"/>
          <p:cNvSpPr/>
          <p:nvPr/>
        </p:nvSpPr>
        <p:spPr>
          <a:xfrm flipV="1">
            <a:off x="6912000" y="3240000"/>
            <a:ext cx="1584000" cy="936360"/>
          </a:xfrm>
          <a:prstGeom prst="line">
            <a:avLst/>
          </a:prstGeom>
          <a:ln w="36000">
            <a:solidFill>
              <a:srgbClr val="81d41a"/>
            </a:solidFill>
            <a:round/>
          </a:ln>
        </p:spPr>
        <p:style>
          <a:lnRef idx="0"/>
          <a:fillRef idx="0"/>
          <a:effectRef idx="0"/>
          <a:fontRef idx="minor"/>
        </p:style>
      </p:sp>
      <p:sp>
        <p:nvSpPr>
          <p:cNvPr id="392" name="Line 7"/>
          <p:cNvSpPr/>
          <p:nvPr/>
        </p:nvSpPr>
        <p:spPr>
          <a:xfrm flipV="1">
            <a:off x="6912000" y="4932360"/>
            <a:ext cx="1584000" cy="936360"/>
          </a:xfrm>
          <a:prstGeom prst="line">
            <a:avLst/>
          </a:prstGeom>
          <a:ln w="36000">
            <a:solidFill>
              <a:srgbClr val="81d41a"/>
            </a:solidFill>
            <a:round/>
          </a:ln>
        </p:spPr>
        <p:style>
          <a:lnRef idx="0"/>
          <a:fillRef idx="0"/>
          <a:effectRef idx="0"/>
          <a:fontRef idx="minor"/>
        </p:style>
      </p:sp>
      <p:sp>
        <p:nvSpPr>
          <p:cNvPr id="393" name="Line 8"/>
          <p:cNvSpPr/>
          <p:nvPr/>
        </p:nvSpPr>
        <p:spPr>
          <a:xfrm flipV="1">
            <a:off x="4968000" y="4932360"/>
            <a:ext cx="1584000" cy="936360"/>
          </a:xfrm>
          <a:prstGeom prst="line">
            <a:avLst/>
          </a:prstGeom>
          <a:ln w="36000">
            <a:solidFill>
              <a:srgbClr val="81d41a"/>
            </a:solidFill>
            <a:round/>
          </a:ln>
        </p:spPr>
        <p:style>
          <a:lnRef idx="0"/>
          <a:fillRef idx="0"/>
          <a:effectRef idx="0"/>
          <a:fontRef idx="minor"/>
        </p:style>
      </p:sp>
      <p:sp>
        <p:nvSpPr>
          <p:cNvPr id="394" name="Line 9"/>
          <p:cNvSpPr/>
          <p:nvPr/>
        </p:nvSpPr>
        <p:spPr>
          <a:xfrm flipV="1">
            <a:off x="3060000" y="4932360"/>
            <a:ext cx="1584000" cy="936360"/>
          </a:xfrm>
          <a:prstGeom prst="line">
            <a:avLst/>
          </a:prstGeom>
          <a:ln w="36000">
            <a:solidFill>
              <a:srgbClr val="81d41a"/>
            </a:solidFill>
            <a:round/>
          </a:ln>
        </p:spPr>
        <p:style>
          <a:lnRef idx="0"/>
          <a:fillRef idx="0"/>
          <a:effectRef idx="0"/>
          <a:fontRef idx="minor"/>
        </p:style>
      </p:sp>
      <p:sp>
        <p:nvSpPr>
          <p:cNvPr id="395" name="Line 10"/>
          <p:cNvSpPr/>
          <p:nvPr/>
        </p:nvSpPr>
        <p:spPr>
          <a:xfrm flipV="1">
            <a:off x="1152000" y="4895640"/>
            <a:ext cx="1584000" cy="936360"/>
          </a:xfrm>
          <a:prstGeom prst="line">
            <a:avLst/>
          </a:prstGeom>
          <a:ln w="36000">
            <a:solidFill>
              <a:srgbClr val="81d41a"/>
            </a:solidFill>
            <a:round/>
          </a:ln>
        </p:spPr>
        <p:style>
          <a:lnRef idx="0"/>
          <a:fillRef idx="0"/>
          <a:effectRef idx="0"/>
          <a:fontRef idx="minor"/>
        </p:style>
      </p:sp>
      <p:sp>
        <p:nvSpPr>
          <p:cNvPr id="396" name="CustomShape 11"/>
          <p:cNvSpPr/>
          <p:nvPr/>
        </p:nvSpPr>
        <p:spPr>
          <a:xfrm>
            <a:off x="1368000" y="81360"/>
            <a:ext cx="71784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SFGs</a:t>
            </a:r>
            <a:endParaRPr b="0" lang="es-MX" sz="1500" spc="-1" strike="noStrike">
              <a:latin typeface="Arial"/>
            </a:endParaRPr>
          </a:p>
        </p:txBody>
      </p:sp>
      <p:sp>
        <p:nvSpPr>
          <p:cNvPr id="397" name="CustomShape 12"/>
          <p:cNvSpPr/>
          <p:nvPr/>
        </p:nvSpPr>
        <p:spPr>
          <a:xfrm>
            <a:off x="1944000" y="1305360"/>
            <a:ext cx="64584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RGs</a:t>
            </a:r>
            <a:endParaRPr b="0" lang="es-MX" sz="1500" spc="-1" strike="noStrike">
              <a:latin typeface="Arial"/>
            </a:endParaRPr>
          </a:p>
        </p:txBody>
      </p:sp>
      <p:sp>
        <p:nvSpPr>
          <p:cNvPr id="398" name="CustomShape 13"/>
          <p:cNvSpPr/>
          <p:nvPr/>
        </p:nvSpPr>
        <p:spPr>
          <a:xfrm>
            <a:off x="1836000" y="2684880"/>
            <a:ext cx="71784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SFAs</a:t>
            </a:r>
            <a:endParaRPr b="0" lang="es-MX" sz="1500" spc="-1" strike="noStrike">
              <a:latin typeface="Arial"/>
            </a:endParaRPr>
          </a:p>
        </p:txBody>
      </p:sp>
      <p:sp>
        <p:nvSpPr>
          <p:cNvPr id="399" name="CustomShape 14"/>
          <p:cNvSpPr/>
          <p:nvPr/>
        </p:nvSpPr>
        <p:spPr>
          <a:xfrm>
            <a:off x="2160000" y="3672000"/>
            <a:ext cx="645840" cy="32148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500" spc="-1" strike="noStrike">
                <a:solidFill>
                  <a:srgbClr val="333333"/>
                </a:solidFill>
                <a:latin typeface="Chilanka"/>
                <a:ea typeface="DejaVu Sans"/>
              </a:rPr>
              <a:t>RAs</a:t>
            </a:r>
            <a:endParaRPr b="0" lang="es-MX" sz="1500" spc="-1" strike="noStrike">
              <a:latin typeface="Arial"/>
            </a:endParaRPr>
          </a:p>
        </p:txBody>
      </p:sp>
      <p:sp>
        <p:nvSpPr>
          <p:cNvPr id="400" name="Line 15"/>
          <p:cNvSpPr/>
          <p:nvPr/>
        </p:nvSpPr>
        <p:spPr>
          <a:xfrm flipV="1">
            <a:off x="972000" y="539640"/>
            <a:ext cx="1584000" cy="936360"/>
          </a:xfrm>
          <a:prstGeom prst="line">
            <a:avLst/>
          </a:prstGeom>
          <a:ln w="36000">
            <a:solidFill>
              <a:srgbClr val="81d41a"/>
            </a:solidFill>
            <a:round/>
          </a:ln>
        </p:spPr>
        <p:style>
          <a:lnRef idx="0"/>
          <a:fillRef idx="0"/>
          <a:effectRef idx="0"/>
          <a:fontRef idx="minor"/>
        </p:style>
      </p:sp>
      <p:sp>
        <p:nvSpPr>
          <p:cNvPr id="401" name="CustomShape 16"/>
          <p:cNvSpPr/>
          <p:nvPr/>
        </p:nvSpPr>
        <p:spPr>
          <a:xfrm>
            <a:off x="2808000" y="46080"/>
            <a:ext cx="6189840" cy="25437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SFAs vs RAs</a:t>
            </a:r>
            <a:br/>
            <a:r>
              <a:rPr b="1" lang="es-MX" sz="2800" spc="-1" strike="noStrike">
                <a:solidFill>
                  <a:srgbClr val="000000"/>
                </a:solidFill>
                <a:latin typeface="Chilanka"/>
                <a:ea typeface="DejaVu Sans"/>
              </a:rPr>
              <a:t>rSFMS or </a:t>
            </a:r>
            <a:r>
              <a:rPr b="1" lang="es-MX" sz="2800" spc="-1" strike="noStrike">
                <a:solidFill>
                  <a:srgbClr val="000000"/>
                </a:solidFill>
                <a:latin typeface="Chilanka"/>
                <a:ea typeface="AR PL Mingti2L Big5"/>
              </a:rPr>
              <a:t>Σ</a:t>
            </a:r>
            <a:r>
              <a:rPr b="1" lang="es-MX" sz="2800" spc="-1" strike="noStrike" baseline="-33000">
                <a:solidFill>
                  <a:srgbClr val="000000"/>
                </a:solidFill>
                <a:latin typeface="Chilanka"/>
                <a:ea typeface="AR PL Mingti2L Big5"/>
              </a:rPr>
              <a:t>*</a:t>
            </a:r>
            <a:r>
              <a:rPr b="1" lang="es-MX" sz="2800" spc="-1" strike="noStrike">
                <a:solidFill>
                  <a:srgbClr val="000000"/>
                </a:solidFill>
                <a:latin typeface="Chilanka"/>
                <a:ea typeface="AR PL Mingti2L Big5"/>
              </a:rPr>
              <a:t>- Σ</a:t>
            </a:r>
            <a:r>
              <a:rPr b="1" lang="es-MX" sz="2800" spc="-1" strike="noStrike" baseline="-33000">
                <a:solidFill>
                  <a:srgbClr val="000000"/>
                </a:solidFill>
                <a:latin typeface="Chilanka"/>
                <a:ea typeface="AR PL Mingti2L Big5"/>
              </a:rPr>
              <a:t>SFR</a:t>
            </a:r>
            <a:r>
              <a:rPr b="1" lang="es-MX" sz="2800" spc="-1" strike="noStrike">
                <a:solidFill>
                  <a:srgbClr val="000000"/>
                </a:solidFill>
                <a:latin typeface="Chilanka"/>
                <a:ea typeface="AR PL Mingti2L Big5"/>
              </a:rPr>
              <a:t> relation</a:t>
            </a:r>
            <a:br/>
            <a:r>
              <a:rPr b="0" lang="es-MX" sz="1500" spc="-1" strike="noStrike">
                <a:solidFill>
                  <a:srgbClr val="000000"/>
                </a:solidFill>
                <a:latin typeface="Chilanka"/>
                <a:ea typeface="AR PL Mingti2L Big5"/>
              </a:rPr>
              <a:t>Sánchez et al. 2013 (z=0.01), Wuyts et al al. 2013 (z~0.7)</a:t>
            </a:r>
            <a:br/>
            <a:r>
              <a:rPr b="0" lang="es-MX" sz="1500" spc="-1" strike="noStrike">
                <a:solidFill>
                  <a:srgbClr val="000000"/>
                </a:solidFill>
                <a:latin typeface="Chilanka"/>
                <a:ea typeface="AR PL Mingti2L Big5"/>
              </a:rPr>
              <a:t>Cano-Diaz et al. 2016; Hsieh et al. 2017; Ellison et al. 2018; Bulck in prep.</a:t>
            </a:r>
            <a:br/>
            <a:r>
              <a:rPr b="1" lang="es-MX" sz="1600" spc="-1" strike="noStrike">
                <a:solidFill>
                  <a:srgbClr val="000000"/>
                </a:solidFill>
                <a:latin typeface="Chilanka"/>
                <a:ea typeface="AR PL Mingti2L Big5"/>
              </a:rPr>
              <a:t>SFAs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 PL Mingti2L Big5"/>
              </a:rPr>
              <a:t>&gt;6</a:t>
            </a:r>
            <a:r>
              <a:rPr b="1" lang="es-MX" sz="1600" spc="-1" strike="noStrike">
                <a:solidFill>
                  <a:srgbClr val="000000"/>
                </a:solidFill>
                <a:latin typeface="Chilanka"/>
                <a:ea typeface="Chilanka"/>
              </a:rPr>
              <a:t>Å</a:t>
            </a:r>
            <a:r>
              <a:rPr b="1" lang="es-MX" sz="1600" spc="-1" strike="noStrike">
                <a:solidFill>
                  <a:srgbClr val="000000"/>
                </a:solidFill>
                <a:latin typeface="Chilanka"/>
                <a:ea typeface="AR PL Mingti2L Big5"/>
              </a:rPr>
              <a:t>) at kpcs scales follow a tight relation that depends slightly on the morphology, and less on the mass, and segregate them clearly from RAs (EW</a:t>
            </a:r>
            <a:r>
              <a:rPr b="1" lang="es-MX" sz="1600" spc="-1" strike="noStrike">
                <a:solidFill>
                  <a:srgbClr val="000000"/>
                </a:solidFill>
                <a:latin typeface="Chilanka"/>
                <a:ea typeface="Chilanka"/>
              </a:rPr>
              <a:t>α</a:t>
            </a:r>
            <a:r>
              <a:rPr b="1" lang="es-MX" sz="1600" spc="-1" strike="noStrike">
                <a:solidFill>
                  <a:srgbClr val="000000"/>
                </a:solidFill>
                <a:latin typeface="Chilanka"/>
                <a:ea typeface="AR PL Mingti2L Big5"/>
              </a:rPr>
              <a:t>&lt;6</a:t>
            </a:r>
            <a:r>
              <a:rPr b="1" lang="es-MX" sz="1600" spc="-1" strike="noStrike">
                <a:solidFill>
                  <a:srgbClr val="000000"/>
                </a:solidFill>
                <a:latin typeface="Chilanka"/>
                <a:ea typeface="Chilanka"/>
              </a:rPr>
              <a:t>Å</a:t>
            </a:r>
            <a:r>
              <a:rPr b="1" lang="es-MX" sz="1600" spc="-1" strike="noStrike">
                <a:solidFill>
                  <a:srgbClr val="000000"/>
                </a:solidFill>
                <a:latin typeface="Chilanka"/>
                <a:ea typeface="AR PL Mingti2L Big5"/>
              </a:rPr>
              <a:t>). </a:t>
            </a:r>
            <a:r>
              <a:rPr b="1" i="1" lang="es-MX" sz="1600" spc="-1" strike="noStrike">
                <a:solidFill>
                  <a:srgbClr val="000000"/>
                </a:solidFill>
                <a:latin typeface="Chilanka"/>
                <a:ea typeface="AR PL Mingti2L Big5"/>
              </a:rPr>
              <a:t>The SFMS is local!</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02" name="" descr=""/>
          <p:cNvPicPr/>
          <p:nvPr/>
        </p:nvPicPr>
        <p:blipFill>
          <a:blip r:embed="rId2"/>
          <a:stretch/>
        </p:blipFill>
        <p:spPr>
          <a:xfrm>
            <a:off x="15480" y="2224800"/>
            <a:ext cx="9142200" cy="4570200"/>
          </a:xfrm>
          <a:prstGeom prst="rect">
            <a:avLst/>
          </a:prstGeom>
          <a:ln>
            <a:noFill/>
          </a:ln>
        </p:spPr>
      </p:pic>
      <p:sp>
        <p:nvSpPr>
          <p:cNvPr id="403" name="CustomShape 1"/>
          <p:cNvSpPr/>
          <p:nvPr/>
        </p:nvSpPr>
        <p:spPr>
          <a:xfrm>
            <a:off x="288000" y="6412680"/>
            <a:ext cx="359856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04" name="CustomShape 2"/>
          <p:cNvSpPr/>
          <p:nvPr/>
        </p:nvSpPr>
        <p:spPr>
          <a:xfrm>
            <a:off x="2808000" y="46080"/>
            <a:ext cx="6189840" cy="25437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SK-law</a:t>
            </a:r>
            <a:br/>
            <a:r>
              <a:rPr b="0" lang="es-MX" sz="1500" spc="-1" strike="noStrike">
                <a:solidFill>
                  <a:srgbClr val="000000"/>
                </a:solidFill>
                <a:latin typeface="Chilanka"/>
                <a:ea typeface="AR PL Mingti2L Big5"/>
              </a:rPr>
              <a:t>Kennicutt et al. 1998</a:t>
            </a:r>
            <a:br/>
            <a:r>
              <a:rPr b="0" lang="es-MX" sz="1500" spc="-1" strike="noStrike">
                <a:solidFill>
                  <a:srgbClr val="000000"/>
                </a:solidFill>
                <a:latin typeface="Chilanka"/>
                <a:ea typeface="AR PL Mingti2L Big5"/>
              </a:rPr>
              <a:t>Bolatto et al. 2017; Utomo et al. 2017; Colombo et al. 2018</a:t>
            </a:r>
            <a:br/>
            <a:br/>
            <a:r>
              <a:rPr b="1" lang="es-MX" sz="1600" spc="-1" strike="noStrike">
                <a:solidFill>
                  <a:srgbClr val="000000"/>
                </a:solidFill>
                <a:latin typeface="Chilanka"/>
                <a:ea typeface="AR PL Mingti2L Big5"/>
              </a:rPr>
              <a:t>The SK-law is verified at a kpc scales for the SFAs. RAs depart only slightly from the SK-law. They present a lower amount of (molecular) gas, but only a slightly lower SFE. </a:t>
            </a:r>
            <a:r>
              <a:rPr b="1" i="1" lang="es-MX" sz="1600" spc="-1" strike="noStrike">
                <a:solidFill>
                  <a:srgbClr val="000000"/>
                </a:solidFill>
                <a:latin typeface="Chilanka"/>
                <a:ea typeface="AR PL Mingti2L Big5"/>
              </a:rPr>
              <a:t>Quenching is primarely driven by lack of gas, followed by efficiency!</a:t>
            </a:r>
            <a:endParaRPr b="0" lang="es-MX" sz="1600" spc="-1" strike="noStrike">
              <a:latin typeface="Arial"/>
            </a:endParaRPr>
          </a:p>
        </p:txBody>
      </p:sp>
      <p:pic>
        <p:nvPicPr>
          <p:cNvPr id="405" name="" descr=""/>
          <p:cNvPicPr/>
          <p:nvPr/>
        </p:nvPicPr>
        <p:blipFill>
          <a:blip r:embed="rId3"/>
          <a:stretch/>
        </p:blipFill>
        <p:spPr>
          <a:xfrm>
            <a:off x="-4320" y="11520"/>
            <a:ext cx="3026880" cy="25063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06" name="" descr=""/>
          <p:cNvPicPr/>
          <p:nvPr/>
        </p:nvPicPr>
        <p:blipFill>
          <a:blip r:embed="rId2"/>
          <a:stretch/>
        </p:blipFill>
        <p:spPr>
          <a:xfrm>
            <a:off x="-72000" y="2292120"/>
            <a:ext cx="9142200" cy="4570200"/>
          </a:xfrm>
          <a:prstGeom prst="rect">
            <a:avLst/>
          </a:prstGeom>
          <a:ln>
            <a:noFill/>
          </a:ln>
        </p:spPr>
      </p:pic>
      <p:sp>
        <p:nvSpPr>
          <p:cNvPr id="407" name="CustomShape 1"/>
          <p:cNvSpPr/>
          <p:nvPr/>
        </p:nvSpPr>
        <p:spPr>
          <a:xfrm>
            <a:off x="288000" y="6412680"/>
            <a:ext cx="3670560" cy="33660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08" name="CustomShape 2"/>
          <p:cNvSpPr/>
          <p:nvPr/>
        </p:nvSpPr>
        <p:spPr>
          <a:xfrm>
            <a:off x="3024000" y="46080"/>
            <a:ext cx="5685840" cy="25437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Ionized Gas: local enrichment</a:t>
            </a:r>
            <a:br/>
            <a:r>
              <a:rPr b="1" lang="es-MX" sz="2800" spc="-1" strike="noStrike">
                <a:solidFill>
                  <a:srgbClr val="000000"/>
                </a:solidFill>
                <a:latin typeface="Chilanka"/>
                <a:ea typeface="DejaVu Sans"/>
              </a:rPr>
              <a:t>rMZR or </a:t>
            </a:r>
            <a:r>
              <a:rPr b="1" lang="es-MX" sz="2800" spc="-1" strike="noStrike">
                <a:solidFill>
                  <a:srgbClr val="000000"/>
                </a:solidFill>
                <a:latin typeface="Chilanka"/>
                <a:ea typeface="AR PL Mingti2L Big5"/>
              </a:rPr>
              <a:t>Σ</a:t>
            </a:r>
            <a:r>
              <a:rPr b="1" lang="es-MX" sz="2800" spc="-1" strike="noStrike" baseline="-33000">
                <a:solidFill>
                  <a:srgbClr val="000000"/>
                </a:solidFill>
                <a:latin typeface="Chilanka"/>
                <a:ea typeface="AR PL Mingti2L Big5"/>
              </a:rPr>
              <a:t>*</a:t>
            </a:r>
            <a:r>
              <a:rPr b="1" lang="es-MX" sz="2800" spc="-1" strike="noStrike">
                <a:solidFill>
                  <a:srgbClr val="000000"/>
                </a:solidFill>
                <a:latin typeface="Chilanka"/>
                <a:ea typeface="AR PL Mingti2L Big5"/>
              </a:rPr>
              <a:t>- O/H relation</a:t>
            </a:r>
            <a:br/>
            <a:r>
              <a:rPr b="0" lang="es-MX" sz="1500" spc="-1" strike="noStrike">
                <a:solidFill>
                  <a:srgbClr val="000000"/>
                </a:solidFill>
                <a:latin typeface="Chilanka"/>
                <a:ea typeface="AR PL Mingti2L Big5"/>
              </a:rPr>
              <a:t>Rosales-Ortega et al. 2012, Moran et al. 2012; Sánchez et al. 2013; Barrera-Ballesteros et al. 2016</a:t>
            </a:r>
            <a:br/>
            <a:br/>
            <a:r>
              <a:rPr b="1" lang="es-MX" sz="1600" spc="-1" strike="noStrike">
                <a:solidFill>
                  <a:srgbClr val="000000"/>
                </a:solidFill>
                <a:latin typeface="Chilanka"/>
                <a:ea typeface="AR PL Mingti2L Big5"/>
              </a:rPr>
              <a:t>SF Areas at kpcs scales follow a tight relation with the oxygen abundance, with a similar shape to that of the global MZR. </a:t>
            </a:r>
            <a:r>
              <a:rPr b="1" i="1" lang="es-MX" sz="1600" spc="-1" strike="noStrike">
                <a:solidFill>
                  <a:srgbClr val="000000"/>
                </a:solidFill>
                <a:latin typeface="Chilanka"/>
                <a:ea typeface="AR PL Mingti2L Big5"/>
              </a:rPr>
              <a:t>The MZR is local!</a:t>
            </a:r>
            <a:endParaRPr b="0" lang="es-MX" sz="1600" spc="-1" strike="noStrike">
              <a:latin typeface="Arial"/>
            </a:endParaRPr>
          </a:p>
        </p:txBody>
      </p:sp>
      <p:pic>
        <p:nvPicPr>
          <p:cNvPr id="409" name="" descr=""/>
          <p:cNvPicPr/>
          <p:nvPr/>
        </p:nvPicPr>
        <p:blipFill>
          <a:blip r:embed="rId3"/>
          <a:stretch/>
        </p:blipFill>
        <p:spPr>
          <a:xfrm>
            <a:off x="8280" y="0"/>
            <a:ext cx="3014280" cy="24292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10" name="" descr=""/>
          <p:cNvPicPr/>
          <p:nvPr/>
        </p:nvPicPr>
        <p:blipFill>
          <a:blip r:embed="rId2"/>
          <a:stretch/>
        </p:blipFill>
        <p:spPr>
          <a:xfrm>
            <a:off x="-72000" y="2340000"/>
            <a:ext cx="9142200" cy="4702320"/>
          </a:xfrm>
          <a:prstGeom prst="rect">
            <a:avLst/>
          </a:prstGeom>
          <a:ln>
            <a:noFill/>
          </a:ln>
        </p:spPr>
      </p:pic>
      <p:pic>
        <p:nvPicPr>
          <p:cNvPr id="411" name="" descr=""/>
          <p:cNvPicPr/>
          <p:nvPr/>
        </p:nvPicPr>
        <p:blipFill>
          <a:blip r:embed="rId3"/>
          <a:stretch/>
        </p:blipFill>
        <p:spPr>
          <a:xfrm>
            <a:off x="0" y="-11160"/>
            <a:ext cx="3165840" cy="2529000"/>
          </a:xfrm>
          <a:prstGeom prst="rect">
            <a:avLst/>
          </a:prstGeom>
          <a:ln>
            <a:noFill/>
          </a:ln>
        </p:spPr>
      </p:pic>
      <p:sp>
        <p:nvSpPr>
          <p:cNvPr id="412" name="CustomShape 1"/>
          <p:cNvSpPr/>
          <p:nvPr/>
        </p:nvSpPr>
        <p:spPr>
          <a:xfrm>
            <a:off x="288000" y="6412680"/>
            <a:ext cx="2877840" cy="579960"/>
          </a:xfrm>
          <a:prstGeom prst="rect">
            <a:avLst/>
          </a:prstGeom>
          <a:solidFill>
            <a:srgbClr val="ffffff">
              <a:alpha val="80000"/>
            </a:srgbClr>
          </a:solidFill>
          <a:ln>
            <a:noFill/>
          </a:ln>
        </p:spPr>
        <p:style>
          <a:lnRef idx="0"/>
          <a:fillRef idx="0"/>
          <a:effectRef idx="0"/>
          <a:fontRef idx="minor"/>
        </p:style>
        <p:txBody>
          <a:bodyPr lIns="90000" rIns="90000" tIns="46800" bIns="46800">
            <a:spAutoFit/>
          </a:bodyPr>
          <a:p>
            <a:pPr>
              <a:lnSpc>
                <a:spcPct val="100000"/>
              </a:lnSpc>
            </a:pPr>
            <a:r>
              <a:rPr b="1" lang="es-MX" sz="1600" spc="-1" strike="noStrike">
                <a:solidFill>
                  <a:srgbClr val="000000"/>
                </a:solidFill>
                <a:latin typeface="Chilanka"/>
                <a:ea typeface="DejaVu Sans"/>
              </a:rPr>
              <a:t>CALIFA, MaNGA,SAMI &amp; AMUSING++</a:t>
            </a:r>
            <a:endParaRPr b="0" lang="es-MX" sz="1600" spc="-1" strike="noStrike">
              <a:latin typeface="Arial"/>
            </a:endParaRPr>
          </a:p>
        </p:txBody>
      </p:sp>
      <p:sp>
        <p:nvSpPr>
          <p:cNvPr id="413" name="CustomShape 2"/>
          <p:cNvSpPr/>
          <p:nvPr/>
        </p:nvSpPr>
        <p:spPr>
          <a:xfrm>
            <a:off x="3024000" y="46080"/>
            <a:ext cx="5685840" cy="25437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2800" spc="-1" strike="noStrike">
                <a:solidFill>
                  <a:srgbClr val="000000"/>
                </a:solidFill>
                <a:latin typeface="Chilanka"/>
                <a:ea typeface="DejaVu Sans"/>
              </a:rPr>
              <a:t>Stellar populations: local Age-M* bimodality</a:t>
            </a:r>
            <a:br/>
            <a:r>
              <a:rPr b="0" lang="es-MX" sz="1500" spc="-1" strike="noStrike">
                <a:solidFill>
                  <a:srgbClr val="000000"/>
                </a:solidFill>
                <a:latin typeface="Chilanka"/>
                <a:ea typeface="AR PL Mingti2L Big5"/>
              </a:rPr>
              <a:t>Blanton et al. 2009; Zibetti et al. 2017; Sanchez et al. In prep.</a:t>
            </a:r>
            <a:br/>
            <a:br/>
            <a:r>
              <a:rPr b="1" lang="es-MX" sz="1600" spc="-1" strike="noStrike">
                <a:solidFill>
                  <a:srgbClr val="000000"/>
                </a:solidFill>
                <a:latin typeface="Chilanka"/>
                <a:ea typeface="AR PL Mingti2L Big5"/>
              </a:rPr>
              <a:t>RAs in any galaxy is dominated by old stellar populations, while SFAs are dominated by young ones, irrespectively of the global properties of galaxies. </a:t>
            </a:r>
            <a:r>
              <a:rPr b="1" i="1" lang="es-MX" sz="1600" spc="-1" strike="noStrike">
                <a:solidFill>
                  <a:srgbClr val="000000"/>
                </a:solidFill>
                <a:latin typeface="Chilanka"/>
                <a:ea typeface="AR PL Mingti2L Big5"/>
              </a:rPr>
              <a:t>Bimodality is local, thus SF and Quenching are local proccesses!</a:t>
            </a:r>
            <a:endParaRPr b="0" lang="es-MX" sz="1600" spc="-1" strike="noStrike">
              <a:latin typeface="Arial"/>
            </a:endParaRPr>
          </a:p>
        </p:txBody>
      </p:sp>
      <p:sp>
        <p:nvSpPr>
          <p:cNvPr id="414" name="Line 3"/>
          <p:cNvSpPr/>
          <p:nvPr/>
        </p:nvSpPr>
        <p:spPr>
          <a:xfrm flipV="1">
            <a:off x="678600" y="735840"/>
            <a:ext cx="1810800" cy="327960"/>
          </a:xfrm>
          <a:prstGeom prst="line">
            <a:avLst/>
          </a:prstGeom>
          <a:ln w="36000">
            <a:solidFill>
              <a:srgbClr val="81d41a"/>
            </a:solidFill>
            <a:round/>
          </a:ln>
        </p:spPr>
        <p:style>
          <a:lnRef idx="0"/>
          <a:fillRef idx="0"/>
          <a:effectRef idx="0"/>
          <a:fontRef idx="minor"/>
        </p:style>
      </p:sp>
      <p:sp>
        <p:nvSpPr>
          <p:cNvPr id="415" name="Line 4"/>
          <p:cNvSpPr/>
          <p:nvPr/>
        </p:nvSpPr>
        <p:spPr>
          <a:xfrm flipV="1">
            <a:off x="2910600" y="3292200"/>
            <a:ext cx="1810800" cy="327960"/>
          </a:xfrm>
          <a:prstGeom prst="line">
            <a:avLst/>
          </a:prstGeom>
          <a:ln w="36000">
            <a:solidFill>
              <a:srgbClr val="81d41a"/>
            </a:solidFill>
            <a:round/>
          </a:ln>
        </p:spPr>
        <p:style>
          <a:lnRef idx="0"/>
          <a:fillRef idx="0"/>
          <a:effectRef idx="0"/>
          <a:fontRef idx="minor"/>
        </p:style>
      </p:sp>
      <p:sp>
        <p:nvSpPr>
          <p:cNvPr id="416" name="Line 5"/>
          <p:cNvSpPr/>
          <p:nvPr/>
        </p:nvSpPr>
        <p:spPr>
          <a:xfrm flipV="1">
            <a:off x="2910600" y="3292560"/>
            <a:ext cx="1810800" cy="327960"/>
          </a:xfrm>
          <a:prstGeom prst="line">
            <a:avLst/>
          </a:prstGeom>
          <a:ln w="36000">
            <a:solidFill>
              <a:srgbClr val="81d41a"/>
            </a:solidFill>
            <a:round/>
          </a:ln>
        </p:spPr>
        <p:style>
          <a:lnRef idx="0"/>
          <a:fillRef idx="0"/>
          <a:effectRef idx="0"/>
          <a:fontRef idx="minor"/>
        </p:style>
      </p:sp>
      <p:sp>
        <p:nvSpPr>
          <p:cNvPr id="417" name="Line 6"/>
          <p:cNvSpPr/>
          <p:nvPr/>
        </p:nvSpPr>
        <p:spPr>
          <a:xfrm flipV="1">
            <a:off x="6721200" y="4964040"/>
            <a:ext cx="1810800" cy="327960"/>
          </a:xfrm>
          <a:prstGeom prst="line">
            <a:avLst/>
          </a:prstGeom>
          <a:ln w="36000">
            <a:solidFill>
              <a:srgbClr val="81d41a"/>
            </a:solidFill>
            <a:round/>
          </a:ln>
        </p:spPr>
        <p:style>
          <a:lnRef idx="0"/>
          <a:fillRef idx="0"/>
          <a:effectRef idx="0"/>
          <a:fontRef idx="minor"/>
        </p:style>
      </p:sp>
      <p:sp>
        <p:nvSpPr>
          <p:cNvPr id="418" name="Line 7"/>
          <p:cNvSpPr/>
          <p:nvPr/>
        </p:nvSpPr>
        <p:spPr>
          <a:xfrm flipV="1">
            <a:off x="4782600" y="3292560"/>
            <a:ext cx="1810800" cy="327960"/>
          </a:xfrm>
          <a:prstGeom prst="line">
            <a:avLst/>
          </a:prstGeom>
          <a:ln w="36000">
            <a:solidFill>
              <a:srgbClr val="81d41a"/>
            </a:solidFill>
            <a:round/>
          </a:ln>
        </p:spPr>
        <p:style>
          <a:lnRef idx="0"/>
          <a:fillRef idx="0"/>
          <a:effectRef idx="0"/>
          <a:fontRef idx="minor"/>
        </p:style>
      </p:sp>
      <p:sp>
        <p:nvSpPr>
          <p:cNvPr id="419" name="Line 8"/>
          <p:cNvSpPr/>
          <p:nvPr/>
        </p:nvSpPr>
        <p:spPr>
          <a:xfrm flipV="1">
            <a:off x="6726600" y="3292560"/>
            <a:ext cx="1810800" cy="327960"/>
          </a:xfrm>
          <a:prstGeom prst="line">
            <a:avLst/>
          </a:prstGeom>
          <a:ln w="36000">
            <a:solidFill>
              <a:srgbClr val="81d41a"/>
            </a:solidFill>
            <a:round/>
          </a:ln>
        </p:spPr>
        <p:style>
          <a:lnRef idx="0"/>
          <a:fillRef idx="0"/>
          <a:effectRef idx="0"/>
          <a:fontRef idx="minor"/>
        </p:style>
      </p:sp>
      <p:sp>
        <p:nvSpPr>
          <p:cNvPr id="420" name="Line 9"/>
          <p:cNvSpPr/>
          <p:nvPr/>
        </p:nvSpPr>
        <p:spPr>
          <a:xfrm flipV="1">
            <a:off x="4777200" y="4964400"/>
            <a:ext cx="1810800" cy="327960"/>
          </a:xfrm>
          <a:prstGeom prst="line">
            <a:avLst/>
          </a:prstGeom>
          <a:ln w="36000">
            <a:solidFill>
              <a:srgbClr val="81d41a"/>
            </a:solidFill>
            <a:round/>
          </a:ln>
        </p:spPr>
        <p:style>
          <a:lnRef idx="0"/>
          <a:fillRef idx="0"/>
          <a:effectRef idx="0"/>
          <a:fontRef idx="minor"/>
        </p:style>
      </p:sp>
      <p:sp>
        <p:nvSpPr>
          <p:cNvPr id="421" name="Line 10"/>
          <p:cNvSpPr/>
          <p:nvPr/>
        </p:nvSpPr>
        <p:spPr>
          <a:xfrm flipV="1">
            <a:off x="2869200" y="4964400"/>
            <a:ext cx="1810800" cy="327960"/>
          </a:xfrm>
          <a:prstGeom prst="line">
            <a:avLst/>
          </a:prstGeom>
          <a:ln w="36000">
            <a:solidFill>
              <a:srgbClr val="81d41a"/>
            </a:solidFill>
            <a:round/>
          </a:ln>
        </p:spPr>
        <p:style>
          <a:lnRef idx="0"/>
          <a:fillRef idx="0"/>
          <a:effectRef idx="0"/>
          <a:fontRef idx="minor"/>
        </p:style>
      </p:sp>
      <p:sp>
        <p:nvSpPr>
          <p:cNvPr id="422" name="Line 11"/>
          <p:cNvSpPr/>
          <p:nvPr/>
        </p:nvSpPr>
        <p:spPr>
          <a:xfrm flipV="1">
            <a:off x="961200" y="4964400"/>
            <a:ext cx="1810800" cy="327960"/>
          </a:xfrm>
          <a:prstGeom prst="line">
            <a:avLst/>
          </a:prstGeom>
          <a:ln w="36000">
            <a:solidFill>
              <a:srgbClr val="81d41a"/>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23" name="CustomShape 1"/>
          <p:cNvSpPr/>
          <p:nvPr/>
        </p:nvSpPr>
        <p:spPr>
          <a:xfrm>
            <a:off x="1080000" y="10080"/>
            <a:ext cx="7917840" cy="81576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AR PL Mingti2L Big5"/>
              </a:rPr>
              <a:t>Conclusions </a:t>
            </a:r>
            <a:br/>
            <a:r>
              <a:rPr b="1" lang="es-MX" sz="1500" spc="-1" strike="noStrike">
                <a:solidFill>
                  <a:srgbClr val="000000"/>
                </a:solidFill>
                <a:latin typeface="Chilanka"/>
                <a:ea typeface="AR PL Mingti2L Big5"/>
              </a:rPr>
              <a:t>Sanchez et al., ARAA, submitted</a:t>
            </a:r>
            <a:br/>
            <a:br/>
            <a:endParaRPr b="0" lang="es-MX" sz="1500" spc="-1" strike="noStrike">
              <a:latin typeface="Arial"/>
            </a:endParaRPr>
          </a:p>
        </p:txBody>
      </p:sp>
      <p:sp>
        <p:nvSpPr>
          <p:cNvPr id="424" name="CustomShape 2"/>
          <p:cNvSpPr/>
          <p:nvPr/>
        </p:nvSpPr>
        <p:spPr>
          <a:xfrm>
            <a:off x="1152000" y="910080"/>
            <a:ext cx="7917840" cy="815760"/>
          </a:xfrm>
          <a:prstGeom prst="rect">
            <a:avLst/>
          </a:prstGeom>
          <a:noFill/>
          <a:ln>
            <a:noFill/>
          </a:ln>
        </p:spPr>
        <p:style>
          <a:lnRef idx="0"/>
          <a:fillRef idx="0"/>
          <a:effectRef idx="0"/>
          <a:fontRef idx="minor"/>
        </p:style>
        <p:txBody>
          <a:bodyPr lIns="90000" rIns="90000" tIns="46800" bIns="46800">
            <a:noAutofit/>
          </a:bodyPr>
          <a:p>
            <a:pPr>
              <a:lnSpc>
                <a:spcPct val="100000"/>
              </a:lnSpc>
            </a:pPr>
            <a:r>
              <a:rPr b="1" lang="es-MX" sz="2000" spc="-1" strike="noStrike">
                <a:solidFill>
                  <a:srgbClr val="000000"/>
                </a:solidFill>
                <a:latin typeface="Chilanka"/>
                <a:ea typeface="AR PL Mingti2L Big5"/>
              </a:rPr>
              <a:t>- IFS-GS have improved our understanding of the physical processes that shaped galaxies along their cosmological evolution.</a:t>
            </a:r>
            <a:br/>
            <a:r>
              <a:rPr b="1" lang="es-MX" sz="2000" spc="-1" strike="noStrike">
                <a:solidFill>
                  <a:srgbClr val="000000"/>
                </a:solidFill>
                <a:latin typeface="Chilanka"/>
                <a:ea typeface="AR PL Mingti2L Big5"/>
              </a:rPr>
              <a:t>- Ionization is a local process, and the nature and properties of ionized gas can only be derived exploring not only line ratios, but the nature of the underlying stellar population and the morphology of the ionized structures.</a:t>
            </a:r>
            <a:br/>
            <a:r>
              <a:rPr b="1" lang="es-MX" sz="2000" spc="-1" strike="noStrike">
                <a:solidFill>
                  <a:srgbClr val="000000"/>
                </a:solidFill>
                <a:latin typeface="Chilanka"/>
                <a:ea typeface="AR PL Mingti2L Big5"/>
              </a:rPr>
              <a:t>- The evolution of galaxies is ruled by local (resolved) relations that link many observed properties with the </a:t>
            </a:r>
            <a:r>
              <a:rPr b="1" lang="es-MX" sz="2000" spc="-1" strike="noStrike">
                <a:solidFill>
                  <a:srgbClr val="000000"/>
                </a:solidFill>
                <a:latin typeface="Chilanka"/>
                <a:ea typeface="Chilanka"/>
              </a:rPr>
              <a:t>Σ</a:t>
            </a:r>
            <a:r>
              <a:rPr b="1" lang="es-MX" sz="2000" spc="-1" strike="noStrike">
                <a:solidFill>
                  <a:srgbClr val="000000"/>
                </a:solidFill>
                <a:latin typeface="Chilanka"/>
                <a:ea typeface="AR PL Mingti2L Big5"/>
              </a:rPr>
              <a:t>* (</a:t>
            </a:r>
            <a:r>
              <a:rPr b="1" lang="es-MX" sz="2000" spc="-1" strike="noStrike">
                <a:solidFill>
                  <a:srgbClr val="000000"/>
                </a:solidFill>
                <a:latin typeface="Chilanka"/>
                <a:ea typeface="Chilanka"/>
              </a:rPr>
              <a:t>Σ</a:t>
            </a:r>
            <a:r>
              <a:rPr b="1" lang="es-MX" sz="2000" spc="-1" strike="noStrike" baseline="-33000">
                <a:solidFill>
                  <a:srgbClr val="000000"/>
                </a:solidFill>
                <a:latin typeface="Chilanka"/>
                <a:ea typeface="AR PL Mingti2L Big5"/>
              </a:rPr>
              <a:t>SFR</a:t>
            </a:r>
            <a:r>
              <a:rPr b="1" lang="es-MX" sz="2000" spc="-1" strike="noStrike">
                <a:solidFill>
                  <a:srgbClr val="000000"/>
                </a:solidFill>
                <a:latin typeface="Chilanka"/>
                <a:ea typeface="AR PL Mingti2L Big5"/>
              </a:rPr>
              <a:t>, </a:t>
            </a:r>
            <a:r>
              <a:rPr b="1" lang="es-MX" sz="2000" spc="-1" strike="noStrike">
                <a:solidFill>
                  <a:srgbClr val="000000"/>
                </a:solidFill>
                <a:latin typeface="Chilanka"/>
                <a:ea typeface="Chilanka"/>
              </a:rPr>
              <a:t>Σ</a:t>
            </a:r>
            <a:r>
              <a:rPr b="1" lang="es-MX" sz="2000" spc="-1" strike="noStrike" baseline="-33000">
                <a:solidFill>
                  <a:srgbClr val="000000"/>
                </a:solidFill>
                <a:latin typeface="Chilanka"/>
                <a:ea typeface="Chilanka"/>
              </a:rPr>
              <a:t>gas</a:t>
            </a:r>
            <a:r>
              <a:rPr b="1" lang="es-MX" sz="2000" spc="-1" strike="noStrike">
                <a:solidFill>
                  <a:srgbClr val="000000"/>
                </a:solidFill>
                <a:latin typeface="Chilanka"/>
                <a:ea typeface="AR PL Mingti2L Big5"/>
              </a:rPr>
              <a:t>,O/H, Z/H, Age,), that (1) generate most of the radial gradients observed in galaxies, and (2) induce global (integrated) relations, like the SFMS, MZR, SK-law…</a:t>
            </a:r>
            <a:br/>
            <a:r>
              <a:rPr b="1" lang="es-MX" sz="2000" spc="-1" strike="noStrike">
                <a:solidFill>
                  <a:srgbClr val="000000"/>
                </a:solidFill>
                <a:latin typeface="Chilanka"/>
                <a:ea typeface="AR PL Mingti2L Big5"/>
              </a:rPr>
              <a:t>- The local relations are modified by global properties, like the M* and the Morphology (Dynamical effects?).</a:t>
            </a:r>
            <a:br/>
            <a:r>
              <a:rPr b="1" lang="es-MX" sz="2000" spc="-1" strike="noStrike">
                <a:solidFill>
                  <a:srgbClr val="000000"/>
                </a:solidFill>
                <a:latin typeface="Chilanka"/>
                <a:ea typeface="AR PL Mingti2L Big5"/>
              </a:rPr>
              <a:t>- Galaxies growth from the inside-out, with SFHs and ChEHs that are sharper in the  central regions (of more massive and earlier type galaxies).</a:t>
            </a:r>
            <a:br/>
            <a:r>
              <a:rPr b="1" lang="es-MX" sz="2000" spc="-1" strike="noStrike">
                <a:solidFill>
                  <a:srgbClr val="000000"/>
                </a:solidFill>
                <a:latin typeface="Chilanka"/>
                <a:ea typeface="AR PL Mingti2L Big5"/>
              </a:rPr>
              <a:t>- Quenching happens from the inside-out, driven by a lack of (molecular) gas, but with a secondary effect induced by a change in the SFE (which strength depends on M* and morph.)</a:t>
            </a:r>
            <a:endParaRPr b="0" lang="es-MX"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7" name="CustomShape 1"/>
          <p:cNvSpPr/>
          <p:nvPr/>
        </p:nvSpPr>
        <p:spPr>
          <a:xfrm>
            <a:off x="1116000" y="71280"/>
            <a:ext cx="7557480" cy="83448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Integral Field Spectroscopy</a:t>
            </a:r>
            <a:endParaRPr b="0" lang="es-MX" sz="3200" spc="-1" strike="noStrike">
              <a:latin typeface="Arial"/>
            </a:endParaRPr>
          </a:p>
        </p:txBody>
      </p:sp>
      <p:sp>
        <p:nvSpPr>
          <p:cNvPr id="218" name="CustomShape 2"/>
          <p:cNvSpPr/>
          <p:nvPr/>
        </p:nvSpPr>
        <p:spPr>
          <a:xfrm>
            <a:off x="1080000" y="5220000"/>
            <a:ext cx="7989840" cy="102384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Integral field spectroscopy (IFS), is the technique that allows us to obtain simultaneously several spectra (within a defined field-of-view, FoV) of a quasi-continuous region in the sky. The final data, after reduction, consist either of a spatially continuous distribution of spectra (3D cube), or a set of individual spectra arranged across the FoV in certain fixed positions.</a:t>
            </a:r>
            <a:endParaRPr b="0" lang="es-MX" sz="1800" spc="-1" strike="noStrike">
              <a:latin typeface="Arial"/>
            </a:endParaRPr>
          </a:p>
        </p:txBody>
      </p:sp>
      <p:pic>
        <p:nvPicPr>
          <p:cNvPr id="219" name="" descr=""/>
          <p:cNvPicPr/>
          <p:nvPr/>
        </p:nvPicPr>
        <p:blipFill>
          <a:blip r:embed="rId2"/>
          <a:stretch/>
        </p:blipFill>
        <p:spPr>
          <a:xfrm>
            <a:off x="7474320" y="20160"/>
            <a:ext cx="1691280" cy="1202400"/>
          </a:xfrm>
          <a:prstGeom prst="rect">
            <a:avLst/>
          </a:prstGeom>
          <a:ln>
            <a:noFill/>
          </a:ln>
        </p:spPr>
      </p:pic>
      <p:pic>
        <p:nvPicPr>
          <p:cNvPr id="220" name="" descr=""/>
          <p:cNvPicPr/>
          <p:nvPr/>
        </p:nvPicPr>
        <p:blipFill>
          <a:blip r:embed="rId3"/>
          <a:stretch/>
        </p:blipFill>
        <p:spPr>
          <a:xfrm>
            <a:off x="15480" y="1886040"/>
            <a:ext cx="9143640" cy="30891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1" name="CustomShape 1"/>
          <p:cNvSpPr/>
          <p:nvPr/>
        </p:nvSpPr>
        <p:spPr>
          <a:xfrm>
            <a:off x="1008000" y="-97560"/>
            <a:ext cx="8278560" cy="142668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1" lang="es-MX" sz="2200" spc="-1" strike="noStrike">
                <a:solidFill>
                  <a:srgbClr val="000000"/>
                </a:solidFill>
                <a:latin typeface="Chilanka"/>
                <a:ea typeface="DejaVu Sans"/>
              </a:rPr>
              <a:t>I</a:t>
            </a:r>
            <a:r>
              <a:rPr b="1" lang="es-MX" sz="2000" spc="-1" strike="noStrike">
                <a:solidFill>
                  <a:srgbClr val="000000"/>
                </a:solidFill>
                <a:latin typeface="Chilanka"/>
                <a:ea typeface="DejaVu Sans"/>
              </a:rPr>
              <a:t>FS Galaxy Surveys: (i) cover a large fraction of the optical extension of each galaxy; (ii) large/representative samples, (iii) stellar population analysis, (iv) ionized gas content, (v) kinematics and dynamics</a:t>
            </a:r>
            <a:r>
              <a:rPr b="1" lang="es-MX" sz="2200" spc="-1" strike="noStrike">
                <a:solidFill>
                  <a:srgbClr val="000000"/>
                </a:solidFill>
                <a:latin typeface="Chilanka"/>
                <a:ea typeface="DejaVu Sans"/>
              </a:rPr>
              <a:t>.</a:t>
            </a:r>
            <a:endParaRPr b="0" lang="es-MX" sz="2200" spc="-1" strike="noStrike">
              <a:latin typeface="Arial"/>
            </a:endParaRPr>
          </a:p>
        </p:txBody>
      </p:sp>
      <p:pic>
        <p:nvPicPr>
          <p:cNvPr id="222" name="" descr=""/>
          <p:cNvPicPr/>
          <p:nvPr/>
        </p:nvPicPr>
        <p:blipFill>
          <a:blip r:embed="rId2"/>
          <a:stretch/>
        </p:blipFill>
        <p:spPr>
          <a:xfrm>
            <a:off x="0" y="1224000"/>
            <a:ext cx="4578480" cy="2468160"/>
          </a:xfrm>
          <a:prstGeom prst="rect">
            <a:avLst/>
          </a:prstGeom>
          <a:ln>
            <a:noFill/>
          </a:ln>
        </p:spPr>
      </p:pic>
      <p:pic>
        <p:nvPicPr>
          <p:cNvPr id="223" name="" descr=""/>
          <p:cNvPicPr/>
          <p:nvPr/>
        </p:nvPicPr>
        <p:blipFill>
          <a:blip r:embed="rId3"/>
          <a:stretch/>
        </p:blipFill>
        <p:spPr>
          <a:xfrm>
            <a:off x="4570920" y="1234440"/>
            <a:ext cx="4570920" cy="2426400"/>
          </a:xfrm>
          <a:prstGeom prst="rect">
            <a:avLst/>
          </a:prstGeom>
          <a:ln>
            <a:noFill/>
          </a:ln>
        </p:spPr>
      </p:pic>
      <p:pic>
        <p:nvPicPr>
          <p:cNvPr id="224" name="" descr=""/>
          <p:cNvPicPr/>
          <p:nvPr/>
        </p:nvPicPr>
        <p:blipFill>
          <a:blip r:embed="rId4"/>
          <a:stretch/>
        </p:blipFill>
        <p:spPr>
          <a:xfrm>
            <a:off x="4570920" y="3664440"/>
            <a:ext cx="4566960" cy="2380680"/>
          </a:xfrm>
          <a:prstGeom prst="rect">
            <a:avLst/>
          </a:prstGeom>
          <a:ln>
            <a:noFill/>
          </a:ln>
        </p:spPr>
      </p:pic>
      <p:pic>
        <p:nvPicPr>
          <p:cNvPr id="225" name="" descr=""/>
          <p:cNvPicPr/>
          <p:nvPr/>
        </p:nvPicPr>
        <p:blipFill>
          <a:blip r:embed="rId5"/>
          <a:stretch/>
        </p:blipFill>
        <p:spPr>
          <a:xfrm>
            <a:off x="10800" y="3660840"/>
            <a:ext cx="4557960" cy="2385000"/>
          </a:xfrm>
          <a:prstGeom prst="rect">
            <a:avLst/>
          </a:prstGeom>
          <a:ln>
            <a:noFill/>
          </a:ln>
        </p:spPr>
      </p:pic>
      <p:sp>
        <p:nvSpPr>
          <p:cNvPr id="226" name="CustomShape 2"/>
          <p:cNvSpPr/>
          <p:nvPr/>
        </p:nvSpPr>
        <p:spPr>
          <a:xfrm>
            <a:off x="1044000" y="6023160"/>
            <a:ext cx="8061840" cy="850680"/>
          </a:xfrm>
          <a:prstGeom prst="rect">
            <a:avLst/>
          </a:prstGeom>
          <a:noFill/>
          <a:ln>
            <a:noFill/>
          </a:ln>
        </p:spPr>
        <p:style>
          <a:lnRef idx="0"/>
          <a:fillRef idx="0"/>
          <a:effectRef idx="0"/>
          <a:fontRef idx="minor"/>
        </p:style>
        <p:txBody>
          <a:bodyPr lIns="90000" rIns="90000" tIns="46800" bIns="46800">
            <a:noAutofit/>
          </a:bodyPr>
          <a:p>
            <a:pPr>
              <a:lnSpc>
                <a:spcPct val="100000"/>
              </a:lnSpc>
            </a:pPr>
            <a:r>
              <a:rPr b="1" lang="es-MX" sz="1600" spc="-1" strike="noStrike">
                <a:solidFill>
                  <a:srgbClr val="000000"/>
                </a:solidFill>
                <a:latin typeface="Chilanka"/>
                <a:ea typeface="Arial"/>
              </a:rPr>
              <a:t>Only possible with dedicated pipelines: Pipe3D (CALIFA, MaNGA, SAMI and AMUSING++),</a:t>
            </a:r>
            <a:r>
              <a:rPr b="0" lang="es-MX" sz="1800" spc="-1" strike="noStrike">
                <a:solidFill>
                  <a:srgbClr val="000000"/>
                </a:solidFill>
                <a:latin typeface="Arial"/>
                <a:ea typeface="DejaVu Sans"/>
              </a:rPr>
              <a:t> </a:t>
            </a:r>
            <a:r>
              <a:rPr b="1" lang="es-MX" sz="1600" spc="-1" strike="noStrike">
                <a:solidFill>
                  <a:srgbClr val="000000"/>
                </a:solidFill>
                <a:latin typeface="Chilanka"/>
                <a:ea typeface="Arial"/>
              </a:rPr>
              <a:t>DAP (MaNGA), Firefly (MaNGA), PyCASSO (CALIFA), LZIFU (SAMI)... </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27" name="" descr=""/>
          <p:cNvPicPr/>
          <p:nvPr/>
        </p:nvPicPr>
        <p:blipFill>
          <a:blip r:embed="rId2"/>
          <a:stretch/>
        </p:blipFill>
        <p:spPr>
          <a:xfrm>
            <a:off x="0" y="0"/>
            <a:ext cx="9111960" cy="6856560"/>
          </a:xfrm>
          <a:prstGeom prst="rect">
            <a:avLst/>
          </a:prstGeom>
          <a:ln>
            <a:noFill/>
          </a:ln>
        </p:spPr>
      </p:pic>
      <p:pic>
        <p:nvPicPr>
          <p:cNvPr id="228" name="" descr=""/>
          <p:cNvPicPr/>
          <p:nvPr/>
        </p:nvPicPr>
        <p:blipFill>
          <a:blip r:embed="rId3"/>
          <a:stretch/>
        </p:blipFill>
        <p:spPr>
          <a:xfrm>
            <a:off x="0" y="5321160"/>
            <a:ext cx="6009840" cy="1534680"/>
          </a:xfrm>
          <a:prstGeom prst="rect">
            <a:avLst/>
          </a:prstGeom>
          <a:ln>
            <a:noFill/>
          </a:ln>
        </p:spPr>
      </p:pic>
      <p:sp>
        <p:nvSpPr>
          <p:cNvPr id="229" name="CustomShape 1"/>
          <p:cNvSpPr/>
          <p:nvPr/>
        </p:nvSpPr>
        <p:spPr>
          <a:xfrm>
            <a:off x="6264720" y="863640"/>
            <a:ext cx="573840" cy="261360"/>
          </a:xfrm>
          <a:custGeom>
            <a:avLst/>
            <a:gdLst/>
            <a:ahLst/>
            <a:rect l="l" t="t" r="r" b="b"/>
            <a:pathLst>
              <a:path w="21600" h="21600">
                <a:moveTo>
                  <a:pt x="0" y="0"/>
                </a:moveTo>
                <a:lnTo>
                  <a:pt x="21600" y="0"/>
                </a:lnTo>
                <a:lnTo>
                  <a:pt x="21600" y="21600"/>
                </a:lnTo>
                <a:lnTo>
                  <a:pt x="0" y="21600"/>
                </a:lnTo>
                <a:lnTo>
                  <a:pt x="0" y="0"/>
                </a:lnTo>
                <a:close/>
              </a:path>
            </a:pathLst>
          </a:custGeom>
          <a:solidFill>
            <a:srgbClr val="dddddd"/>
          </a:solidFill>
          <a:ln>
            <a:noFill/>
          </a:ln>
        </p:spPr>
        <p:style>
          <a:lnRef idx="0"/>
          <a:fillRef idx="0"/>
          <a:effectRef idx="0"/>
          <a:fontRef idx="minor"/>
        </p:style>
        <p:txBody>
          <a:bodyPr lIns="90000" rIns="90000" tIns="45000" bIns="45000">
            <a:noAutofit/>
          </a:bodyPr>
          <a:p>
            <a:pPr>
              <a:lnSpc>
                <a:spcPct val="76000"/>
              </a:lnSpc>
            </a:pPr>
            <a:r>
              <a:rPr b="1" lang="es-MX" sz="1500" spc="-1" strike="noStrike">
                <a:solidFill>
                  <a:srgbClr val="cc0000"/>
                </a:solidFill>
                <a:latin typeface="Arial"/>
                <a:ea typeface="Arial"/>
              </a:rPr>
              <a:t>974</a:t>
            </a:r>
            <a:endParaRPr b="0" lang="es-MX" sz="1500" spc="-1" strike="noStrike">
              <a:latin typeface="Arial"/>
            </a:endParaRPr>
          </a:p>
        </p:txBody>
      </p:sp>
      <p:sp>
        <p:nvSpPr>
          <p:cNvPr id="230" name="CustomShape 2"/>
          <p:cNvSpPr/>
          <p:nvPr/>
        </p:nvSpPr>
        <p:spPr>
          <a:xfrm>
            <a:off x="792000" y="765000"/>
            <a:ext cx="1437840" cy="277920"/>
          </a:xfrm>
          <a:prstGeom prst="rect">
            <a:avLst/>
          </a:prstGeom>
          <a:solidFill>
            <a:srgbClr val="fff450"/>
          </a:solidFill>
          <a:ln>
            <a:noFill/>
          </a:ln>
        </p:spPr>
        <p:style>
          <a:lnRef idx="0"/>
          <a:fillRef idx="0"/>
          <a:effectRef idx="0"/>
          <a:fontRef idx="minor"/>
        </p:style>
        <p:txBody>
          <a:bodyPr lIns="90000" rIns="90000" tIns="46800" bIns="46800">
            <a:spAutoFit/>
          </a:bodyPr>
          <a:p>
            <a:pPr>
              <a:lnSpc>
                <a:spcPct val="76000"/>
              </a:lnSpc>
            </a:pPr>
            <a:r>
              <a:rPr b="1" lang="es-MX" sz="1600" spc="-1" strike="noStrike">
                <a:solidFill>
                  <a:srgbClr val="000000"/>
                </a:solidFill>
                <a:latin typeface="Chilanka"/>
                <a:ea typeface="Arial"/>
              </a:rPr>
              <a:t>AMUSING++</a:t>
            </a:r>
            <a:endParaRPr b="0" lang="es-MX" sz="1600" spc="-1" strike="noStrike">
              <a:latin typeface="Arial"/>
            </a:endParaRPr>
          </a:p>
        </p:txBody>
      </p:sp>
      <p:sp>
        <p:nvSpPr>
          <p:cNvPr id="231" name="CustomShape 3"/>
          <p:cNvSpPr/>
          <p:nvPr/>
        </p:nvSpPr>
        <p:spPr>
          <a:xfrm>
            <a:off x="792000" y="1044720"/>
            <a:ext cx="1437840" cy="1366200"/>
          </a:xfrm>
          <a:prstGeom prst="rect">
            <a:avLst/>
          </a:prstGeom>
          <a:noFill/>
          <a:ln w="9360">
            <a:solidFill>
              <a:srgbClr val="fff450"/>
            </a:solidFill>
            <a:round/>
          </a:ln>
        </p:spPr>
        <p:style>
          <a:lnRef idx="0"/>
          <a:fillRef idx="0"/>
          <a:effectRef idx="0"/>
          <a:fontRef idx="minor"/>
        </p:style>
      </p:sp>
      <p:sp>
        <p:nvSpPr>
          <p:cNvPr id="232" name="CustomShape 4"/>
          <p:cNvSpPr/>
          <p:nvPr/>
        </p:nvSpPr>
        <p:spPr>
          <a:xfrm>
            <a:off x="1295280" y="6156360"/>
            <a:ext cx="3741120" cy="142200"/>
          </a:xfrm>
          <a:prstGeom prst="rect">
            <a:avLst/>
          </a:prstGeom>
          <a:solidFill>
            <a:srgbClr val="fff450"/>
          </a:solidFill>
          <a:ln w="9360">
            <a:solidFill>
              <a:srgbClr val="fff450"/>
            </a:solidFill>
            <a:round/>
          </a:ln>
        </p:spPr>
        <p:style>
          <a:lnRef idx="0"/>
          <a:fillRef idx="0"/>
          <a:effectRef idx="0"/>
          <a:fontRef idx="minor"/>
        </p:style>
      </p:sp>
      <p:sp>
        <p:nvSpPr>
          <p:cNvPr id="233" name="CustomShape 5"/>
          <p:cNvSpPr/>
          <p:nvPr/>
        </p:nvSpPr>
        <p:spPr>
          <a:xfrm>
            <a:off x="6012000" y="1476000"/>
            <a:ext cx="2949840" cy="1559520"/>
          </a:xfrm>
          <a:prstGeom prst="rect">
            <a:avLst/>
          </a:prstGeom>
          <a:solidFill>
            <a:srgbClr val="fff450"/>
          </a:solidFill>
          <a:ln>
            <a:noFill/>
          </a:ln>
        </p:spPr>
        <p:style>
          <a:lnRef idx="0"/>
          <a:fillRef idx="0"/>
          <a:effectRef idx="0"/>
          <a:fontRef idx="minor"/>
        </p:style>
        <p:txBody>
          <a:bodyPr lIns="90000" rIns="90000" tIns="46800" bIns="46800">
            <a:spAutoFit/>
          </a:bodyPr>
          <a:p>
            <a:pPr>
              <a:lnSpc>
                <a:spcPct val="76000"/>
              </a:lnSpc>
            </a:pPr>
            <a:r>
              <a:rPr b="1" lang="es-MX" sz="1500" spc="-1" strike="noStrike">
                <a:solidFill>
                  <a:srgbClr val="000000"/>
                </a:solidFill>
                <a:latin typeface="Chilanka"/>
                <a:ea typeface="Arial"/>
              </a:rPr>
              <a:t>                </a:t>
            </a:r>
            <a:r>
              <a:rPr b="1" lang="es-MX" sz="1400" spc="-1" strike="noStrike">
                <a:solidFill>
                  <a:srgbClr val="000000"/>
                </a:solidFill>
                <a:latin typeface="Chilanka"/>
                <a:ea typeface="Arial"/>
              </a:rPr>
              <a:t>AMUSING ++ </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MUSE: 90000 spaxels, 0.2”/spax</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Compilation of 540 galaxies</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~40M spec. 4650-9300 AA</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endParaRPr b="0" lang="es-MX" sz="1400" spc="-1" strike="noStrike">
              <a:latin typeface="Arial"/>
            </a:endParaRPr>
          </a:p>
          <a:p>
            <a:pPr>
              <a:lnSpc>
                <a:spcPct val="76000"/>
              </a:lnSpc>
            </a:pPr>
            <a:r>
              <a:rPr b="1" lang="es-MX" sz="1400" spc="-1" strike="noStrike">
                <a:solidFill>
                  <a:srgbClr val="000000"/>
                </a:solidFill>
                <a:latin typeface="Chilanka"/>
                <a:ea typeface="Arial"/>
              </a:rPr>
              <a:t>  </a:t>
            </a:r>
            <a:r>
              <a:rPr b="1" lang="es-MX" sz="1400" spc="-1" strike="noStrike">
                <a:solidFill>
                  <a:srgbClr val="000000"/>
                </a:solidFill>
                <a:latin typeface="Chilanka"/>
                <a:ea typeface="Arial"/>
              </a:rPr>
              <a:t>(AMUSING,MAD, TIMER,GASP...)</a:t>
            </a:r>
            <a:endParaRPr b="0" lang="es-MX" sz="1400" spc="-1" strike="noStrike">
              <a:latin typeface="Arial"/>
            </a:endParaRPr>
          </a:p>
        </p:txBody>
      </p:sp>
      <p:sp>
        <p:nvSpPr>
          <p:cNvPr id="234" name="CustomShape 6"/>
          <p:cNvSpPr/>
          <p:nvPr/>
        </p:nvSpPr>
        <p:spPr>
          <a:xfrm>
            <a:off x="94680" y="6458400"/>
            <a:ext cx="2783520" cy="424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MX" sz="2200" spc="-1" strike="noStrike">
                <a:solidFill>
                  <a:srgbClr val="000000"/>
                </a:solidFill>
                <a:latin typeface="Chilanka"/>
                <a:ea typeface="DejaVu Sans"/>
              </a:rPr>
              <a:t>IFS Galaxy Surveys</a:t>
            </a:r>
            <a:endParaRPr b="0" lang="es-MX" sz="2200" spc="-1" strike="noStrike">
              <a:latin typeface="Arial"/>
            </a:endParaRPr>
          </a:p>
        </p:txBody>
      </p:sp>
      <p:sp>
        <p:nvSpPr>
          <p:cNvPr id="235" name="CustomShape 7"/>
          <p:cNvSpPr/>
          <p:nvPr/>
        </p:nvSpPr>
        <p:spPr>
          <a:xfrm>
            <a:off x="6912000" y="216000"/>
            <a:ext cx="573840" cy="214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noAutofit/>
          </a:bodyPr>
          <a:p>
            <a:pPr>
              <a:lnSpc>
                <a:spcPct val="76000"/>
              </a:lnSpc>
            </a:pPr>
            <a:r>
              <a:rPr b="1" lang="es-MX" sz="1500" spc="-1" strike="noStrike">
                <a:solidFill>
                  <a:srgbClr val="cc0000"/>
                </a:solidFill>
                <a:latin typeface="Cambria"/>
                <a:ea typeface="Arial"/>
              </a:rPr>
              <a:t>e</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36" name="" descr=""/>
          <p:cNvPicPr/>
          <p:nvPr/>
        </p:nvPicPr>
        <p:blipFill>
          <a:blip r:embed="rId2"/>
          <a:stretch/>
        </p:blipFill>
        <p:spPr>
          <a:xfrm>
            <a:off x="1152000" y="648000"/>
            <a:ext cx="7846200" cy="5218200"/>
          </a:xfrm>
          <a:prstGeom prst="rect">
            <a:avLst/>
          </a:prstGeom>
          <a:ln>
            <a:noFill/>
          </a:ln>
        </p:spPr>
      </p:pic>
      <p:sp>
        <p:nvSpPr>
          <p:cNvPr id="237" name="CustomShape 1"/>
          <p:cNvSpPr/>
          <p:nvPr/>
        </p:nvSpPr>
        <p:spPr>
          <a:xfrm>
            <a:off x="1116000" y="71280"/>
            <a:ext cx="7557480" cy="83448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&amp; Local Properties of Galaxies</a:t>
            </a:r>
            <a:br/>
            <a:endParaRPr b="0" lang="es-MX" sz="3200" spc="-1" strike="noStrike">
              <a:latin typeface="Arial"/>
            </a:endParaRPr>
          </a:p>
        </p:txBody>
      </p:sp>
      <p:sp>
        <p:nvSpPr>
          <p:cNvPr id="238" name="CustomShape 2"/>
          <p:cNvSpPr/>
          <p:nvPr/>
        </p:nvSpPr>
        <p:spPr>
          <a:xfrm>
            <a:off x="1080000" y="5652000"/>
            <a:ext cx="7989840" cy="102384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I adopted a compilation of publically available IFS data from different galaxy surveys (CALIFA, MaNGA, SAMI) and archive observations (AMUSING++). It comprises ~8,000 galaxies/datacubes. Resambles a representative sample of galaxies in the nearby universe (z&lt;0.1).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39" name="" descr=""/>
          <p:cNvPicPr/>
          <p:nvPr/>
        </p:nvPicPr>
        <p:blipFill>
          <a:blip r:embed="rId2"/>
          <a:stretch/>
        </p:blipFill>
        <p:spPr>
          <a:xfrm>
            <a:off x="1079640" y="4896000"/>
            <a:ext cx="2806560" cy="1077840"/>
          </a:xfrm>
          <a:prstGeom prst="rect">
            <a:avLst/>
          </a:prstGeom>
          <a:ln>
            <a:noFill/>
          </a:ln>
        </p:spPr>
      </p:pic>
      <p:pic>
        <p:nvPicPr>
          <p:cNvPr id="240" name="" descr=""/>
          <p:cNvPicPr/>
          <p:nvPr/>
        </p:nvPicPr>
        <p:blipFill>
          <a:blip r:embed="rId3"/>
          <a:stretch/>
        </p:blipFill>
        <p:spPr>
          <a:xfrm>
            <a:off x="3240000" y="1295280"/>
            <a:ext cx="2951280" cy="935280"/>
          </a:xfrm>
          <a:prstGeom prst="rect">
            <a:avLst/>
          </a:prstGeom>
          <a:ln>
            <a:noFill/>
          </a:ln>
        </p:spPr>
      </p:pic>
      <p:sp>
        <p:nvSpPr>
          <p:cNvPr id="241" name="CustomShape 1"/>
          <p:cNvSpPr/>
          <p:nvPr/>
        </p:nvSpPr>
        <p:spPr>
          <a:xfrm>
            <a:off x="-30600" y="1800000"/>
            <a:ext cx="1109160" cy="309456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fillRef idx="0"/>
          <a:effectRef idx="0"/>
          <a:fontRef idx="minor"/>
        </p:style>
        <p:txBody>
          <a:bodyPr lIns="90000" rIns="90000" tIns="46800" bIns="46800" anchor="b">
            <a:noAutofit/>
          </a:bodyPr>
          <a:p>
            <a:pPr algn="ctr">
              <a:lnSpc>
                <a:spcPct val="100000"/>
              </a:lnSpc>
            </a:pPr>
            <a:r>
              <a:rPr b="0" lang="es-MX" sz="1800" spc="-1" strike="noStrike">
                <a:solidFill>
                  <a:srgbClr val="000000"/>
                </a:solidFill>
                <a:latin typeface="Comic Sans MS"/>
                <a:ea typeface="DejaVu Sans"/>
              </a:rPr>
              <a:t>Pipe3D: An IFS analysis pipeline for MaNGA, CALIFA, SAMI, and MUSE </a:t>
            </a:r>
            <a:endParaRPr b="0" lang="es-MX" sz="1800" spc="-1" strike="noStrike">
              <a:latin typeface="Arial"/>
            </a:endParaRPr>
          </a:p>
        </p:txBody>
      </p:sp>
      <p:pic>
        <p:nvPicPr>
          <p:cNvPr id="242" name="" descr=""/>
          <p:cNvPicPr/>
          <p:nvPr/>
        </p:nvPicPr>
        <p:blipFill>
          <a:blip r:embed="rId4"/>
          <a:stretch/>
        </p:blipFill>
        <p:spPr>
          <a:xfrm>
            <a:off x="1295280" y="1295280"/>
            <a:ext cx="1294200" cy="1222560"/>
          </a:xfrm>
          <a:prstGeom prst="rect">
            <a:avLst/>
          </a:prstGeom>
          <a:ln>
            <a:noFill/>
          </a:ln>
        </p:spPr>
      </p:pic>
      <p:pic>
        <p:nvPicPr>
          <p:cNvPr id="243" name="" descr=""/>
          <p:cNvPicPr/>
          <p:nvPr/>
        </p:nvPicPr>
        <p:blipFill>
          <a:blip r:embed="rId5"/>
          <a:stretch/>
        </p:blipFill>
        <p:spPr>
          <a:xfrm>
            <a:off x="1295280" y="2786040"/>
            <a:ext cx="1294200" cy="1244880"/>
          </a:xfrm>
          <a:prstGeom prst="rect">
            <a:avLst/>
          </a:prstGeom>
          <a:ln>
            <a:noFill/>
          </a:ln>
        </p:spPr>
      </p:pic>
      <p:sp>
        <p:nvSpPr>
          <p:cNvPr id="244" name="CustomShape 2"/>
          <p:cNvSpPr/>
          <p:nvPr/>
        </p:nvSpPr>
        <p:spPr>
          <a:xfrm>
            <a:off x="863640" y="2160720"/>
            <a:ext cx="2446560" cy="334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Broad-band + S/N</a:t>
            </a:r>
            <a:endParaRPr b="0" lang="es-MX" sz="1600" spc="-1" strike="noStrike">
              <a:latin typeface="Arial"/>
            </a:endParaRPr>
          </a:p>
        </p:txBody>
      </p:sp>
      <p:sp>
        <p:nvSpPr>
          <p:cNvPr id="245" name="CustomShape 3"/>
          <p:cNvSpPr/>
          <p:nvPr/>
        </p:nvSpPr>
        <p:spPr>
          <a:xfrm>
            <a:off x="1800360" y="2448000"/>
            <a:ext cx="214200" cy="358920"/>
          </a:xfrm>
          <a:custGeom>
            <a:avLst/>
            <a:gdLst/>
            <a:ahLst/>
            <a:rect l="l" t="t" r="r" b="b"/>
            <a:pathLst>
              <a:path w="601" h="1003">
                <a:moveTo>
                  <a:pt x="150" y="0"/>
                </a:moveTo>
                <a:lnTo>
                  <a:pt x="150" y="751"/>
                </a:lnTo>
                <a:lnTo>
                  <a:pt x="0" y="751"/>
                </a:lnTo>
                <a:lnTo>
                  <a:pt x="300" y="1002"/>
                </a:lnTo>
                <a:lnTo>
                  <a:pt x="600" y="751"/>
                </a:lnTo>
                <a:lnTo>
                  <a:pt x="450" y="751"/>
                </a:lnTo>
                <a:lnTo>
                  <a:pt x="450" y="0"/>
                </a:lnTo>
                <a:lnTo>
                  <a:pt x="150" y="0"/>
                </a:lnTo>
              </a:path>
            </a:pathLst>
          </a:custGeom>
          <a:solidFill>
            <a:srgbClr val="808080"/>
          </a:solidFill>
          <a:ln w="9360">
            <a:solidFill>
              <a:srgbClr val="000000"/>
            </a:solidFill>
            <a:round/>
          </a:ln>
        </p:spPr>
        <p:style>
          <a:lnRef idx="0"/>
          <a:fillRef idx="0"/>
          <a:effectRef idx="0"/>
          <a:fontRef idx="minor"/>
        </p:style>
      </p:sp>
      <p:sp>
        <p:nvSpPr>
          <p:cNvPr id="246" name="CustomShape 4"/>
          <p:cNvSpPr/>
          <p:nvPr/>
        </p:nvSpPr>
        <p:spPr>
          <a:xfrm>
            <a:off x="2735280" y="1655640"/>
            <a:ext cx="430200" cy="214560"/>
          </a:xfrm>
          <a:custGeom>
            <a:avLst/>
            <a:gdLst/>
            <a:ahLst/>
            <a:rect l="l" t="t" r="r" b="b"/>
            <a:pathLst>
              <a:path w="1201" h="602">
                <a:moveTo>
                  <a:pt x="0" y="150"/>
                </a:moveTo>
                <a:lnTo>
                  <a:pt x="900" y="150"/>
                </a:lnTo>
                <a:lnTo>
                  <a:pt x="900" y="0"/>
                </a:lnTo>
                <a:lnTo>
                  <a:pt x="1200" y="300"/>
                </a:lnTo>
                <a:lnTo>
                  <a:pt x="900" y="601"/>
                </a:lnTo>
                <a:lnTo>
                  <a:pt x="90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47" name="CustomShape 5"/>
          <p:cNvSpPr/>
          <p:nvPr/>
        </p:nvSpPr>
        <p:spPr>
          <a:xfrm>
            <a:off x="6335640" y="1584360"/>
            <a:ext cx="430560" cy="214560"/>
          </a:xfrm>
          <a:custGeom>
            <a:avLst/>
            <a:gdLst/>
            <a:ahLst/>
            <a:rect l="l" t="t" r="r" b="b"/>
            <a:pathLst>
              <a:path w="1202" h="602">
                <a:moveTo>
                  <a:pt x="0" y="150"/>
                </a:moveTo>
                <a:lnTo>
                  <a:pt x="900" y="150"/>
                </a:lnTo>
                <a:lnTo>
                  <a:pt x="900" y="0"/>
                </a:lnTo>
                <a:lnTo>
                  <a:pt x="1201" y="300"/>
                </a:lnTo>
                <a:lnTo>
                  <a:pt x="900" y="601"/>
                </a:lnTo>
                <a:lnTo>
                  <a:pt x="90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48" name="CustomShape 6"/>
          <p:cNvSpPr/>
          <p:nvPr/>
        </p:nvSpPr>
        <p:spPr>
          <a:xfrm>
            <a:off x="2735280" y="2298600"/>
            <a:ext cx="3957840" cy="579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333333"/>
                </a:solidFill>
                <a:latin typeface="Comic Sans MS"/>
                <a:ea typeface="DejaVu Sans"/>
              </a:rPr>
              <a:t>Central Aperture+FIT3D+small SSP template (6 SSPs)+Strong Em. lines</a:t>
            </a:r>
            <a:endParaRPr b="0" lang="es-MX" sz="1600" spc="-1" strike="noStrike">
              <a:latin typeface="Arial"/>
            </a:endParaRPr>
          </a:p>
        </p:txBody>
      </p:sp>
      <p:sp>
        <p:nvSpPr>
          <p:cNvPr id="249" name="CustomShape 7"/>
          <p:cNvSpPr/>
          <p:nvPr/>
        </p:nvSpPr>
        <p:spPr>
          <a:xfrm>
            <a:off x="6767640" y="1224000"/>
            <a:ext cx="1943280" cy="1863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nSpc>
                <a:spcPct val="100000"/>
              </a:lnSpc>
            </a:pPr>
            <a:r>
              <a:rPr b="0" lang="es-MX" sz="1600" spc="-1" strike="noStrike">
                <a:solidFill>
                  <a:srgbClr val="333333"/>
                </a:solidFill>
                <a:latin typeface="Comic Sans MS"/>
                <a:ea typeface="DejaVu Sans"/>
              </a:rPr>
              <a:t>- Sys. Vel.</a:t>
            </a:r>
            <a:br/>
            <a:r>
              <a:rPr b="0" lang="es-MX" sz="1600" spc="-1" strike="noStrike">
                <a:solidFill>
                  <a:srgbClr val="333333"/>
                </a:solidFill>
                <a:latin typeface="Comic Sans MS"/>
                <a:ea typeface="DejaVu Sans"/>
              </a:rPr>
              <a:t>- </a:t>
            </a:r>
            <a:r>
              <a:rPr b="0" lang="es-MX" sz="1600" spc="-1" strike="noStrike">
                <a:solidFill>
                  <a:srgbClr val="333333"/>
                </a:solidFill>
                <a:latin typeface="Comic Sans MS"/>
                <a:ea typeface="Comic Sans MS"/>
              </a:rPr>
              <a:t>σ</a:t>
            </a:r>
            <a:r>
              <a:rPr b="0" lang="es-MX" sz="1600" spc="-1" strike="noStrike" baseline="-33000">
                <a:solidFill>
                  <a:srgbClr val="333333"/>
                </a:solidFill>
                <a:latin typeface="Comic Sans MS"/>
                <a:ea typeface="DejaVu Sans"/>
              </a:rPr>
              <a:t>cen</a:t>
            </a:r>
            <a:br/>
            <a:r>
              <a:rPr b="0" lang="es-MX" sz="1600" spc="-1" strike="noStrike">
                <a:solidFill>
                  <a:srgbClr val="333333"/>
                </a:solidFill>
                <a:latin typeface="Comic Sans MS"/>
                <a:ea typeface="DejaVu Sans"/>
              </a:rPr>
              <a:t>- Range of param.</a:t>
            </a:r>
            <a:br/>
            <a:br/>
            <a:br/>
            <a:br/>
            <a:endParaRPr b="0" lang="es-MX" sz="1600" spc="-1" strike="noStrike">
              <a:latin typeface="Arial"/>
            </a:endParaRPr>
          </a:p>
        </p:txBody>
      </p:sp>
      <p:sp>
        <p:nvSpPr>
          <p:cNvPr id="250" name="CustomShape 8"/>
          <p:cNvSpPr/>
          <p:nvPr/>
        </p:nvSpPr>
        <p:spPr>
          <a:xfrm>
            <a:off x="5975280" y="1201680"/>
            <a:ext cx="3238560" cy="459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251" name="CustomShape 9"/>
          <p:cNvSpPr/>
          <p:nvPr/>
        </p:nvSpPr>
        <p:spPr>
          <a:xfrm>
            <a:off x="3240000" y="4000680"/>
            <a:ext cx="3526200" cy="822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333333"/>
                </a:solidFill>
                <a:latin typeface="Comic Sans MS"/>
                <a:ea typeface="DejaVu Sans"/>
              </a:rPr>
              <a:t>RSS+FIT3D+small SSP template (12 miuscat SSPs 3600-9500 AA)+Strong Em. Lines</a:t>
            </a:r>
            <a:endParaRPr b="0" lang="es-MX" sz="1600" spc="-1" strike="noStrike">
              <a:latin typeface="Arial"/>
            </a:endParaRPr>
          </a:p>
        </p:txBody>
      </p:sp>
      <p:sp>
        <p:nvSpPr>
          <p:cNvPr id="252" name="CustomShape 10"/>
          <p:cNvSpPr/>
          <p:nvPr/>
        </p:nvSpPr>
        <p:spPr>
          <a:xfrm>
            <a:off x="6408720" y="3240000"/>
            <a:ext cx="646200" cy="214560"/>
          </a:xfrm>
          <a:custGeom>
            <a:avLst/>
            <a:gdLst/>
            <a:ahLst/>
            <a:rect l="l" t="t" r="r" b="b"/>
            <a:pathLst>
              <a:path w="1801" h="602">
                <a:moveTo>
                  <a:pt x="0" y="150"/>
                </a:moveTo>
                <a:lnTo>
                  <a:pt x="1350" y="150"/>
                </a:lnTo>
                <a:lnTo>
                  <a:pt x="1350" y="0"/>
                </a:lnTo>
                <a:lnTo>
                  <a:pt x="1800" y="300"/>
                </a:lnTo>
                <a:lnTo>
                  <a:pt x="1350" y="601"/>
                </a:lnTo>
                <a:lnTo>
                  <a:pt x="135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53" name="CustomShape 11"/>
          <p:cNvSpPr/>
          <p:nvPr/>
        </p:nvSpPr>
        <p:spPr>
          <a:xfrm>
            <a:off x="7272360" y="2471760"/>
            <a:ext cx="1654200" cy="234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nSpc>
                <a:spcPct val="100000"/>
              </a:lnSpc>
            </a:pPr>
            <a:r>
              <a:rPr b="0" lang="es-MX" sz="1600" spc="-1" strike="noStrike">
                <a:solidFill>
                  <a:srgbClr val="333333"/>
                </a:solidFill>
                <a:latin typeface="Comic Sans MS"/>
                <a:ea typeface="DejaVu Sans"/>
              </a:rPr>
              <a:t>- St. Vel. map.</a:t>
            </a:r>
            <a:br/>
            <a:r>
              <a:rPr b="0" lang="es-MX" sz="1600" spc="-1" strike="noStrike">
                <a:solidFill>
                  <a:srgbClr val="333333"/>
                </a:solidFill>
                <a:latin typeface="Comic Sans MS"/>
                <a:ea typeface="DejaVu Sans"/>
              </a:rPr>
              <a:t>- St. </a:t>
            </a:r>
            <a:r>
              <a:rPr b="0" lang="es-MX" sz="1600" spc="-1" strike="noStrike">
                <a:solidFill>
                  <a:srgbClr val="333333"/>
                </a:solidFill>
                <a:latin typeface="Comic Sans MS"/>
                <a:ea typeface="Comic Sans MS"/>
              </a:rPr>
              <a:t>σ</a:t>
            </a:r>
            <a:r>
              <a:rPr b="0" lang="es-MX" sz="1600" spc="-1" strike="noStrike" baseline="-33000">
                <a:solidFill>
                  <a:srgbClr val="333333"/>
                </a:solidFill>
                <a:latin typeface="Comic Sans MS"/>
                <a:ea typeface="Comic Sans MS"/>
              </a:rPr>
              <a:t>  </a:t>
            </a:r>
            <a:r>
              <a:rPr b="0" lang="es-MX" sz="1600" spc="-1" strike="noStrike">
                <a:solidFill>
                  <a:srgbClr val="333333"/>
                </a:solidFill>
                <a:latin typeface="Comic Sans MS"/>
                <a:ea typeface="Comic Sans MS"/>
              </a:rPr>
              <a:t>map.</a:t>
            </a:r>
            <a:br/>
            <a:r>
              <a:rPr b="0" lang="es-MX" sz="1600" spc="-1" strike="noStrike">
                <a:solidFill>
                  <a:srgbClr val="333333"/>
                </a:solidFill>
                <a:latin typeface="Comic Sans MS"/>
                <a:ea typeface="DejaVu Sans"/>
              </a:rPr>
              <a:t>- St. Av map.</a:t>
            </a:r>
            <a:br/>
            <a:r>
              <a:rPr b="0" lang="es-MX" sz="1600" spc="-1" strike="noStrike">
                <a:solidFill>
                  <a:srgbClr val="333333"/>
                </a:solidFill>
                <a:latin typeface="Comic Sans MS"/>
                <a:ea typeface="DejaVu Sans"/>
              </a:rPr>
              <a:t>(Cardielli et al. 1998, curve)</a:t>
            </a:r>
            <a:br/>
            <a:br/>
            <a:br/>
            <a:br/>
            <a:endParaRPr b="0" lang="es-MX" sz="1600" spc="-1" strike="noStrike">
              <a:latin typeface="Arial"/>
            </a:endParaRPr>
          </a:p>
        </p:txBody>
      </p:sp>
      <p:pic>
        <p:nvPicPr>
          <p:cNvPr id="254" name="" descr=""/>
          <p:cNvPicPr/>
          <p:nvPr/>
        </p:nvPicPr>
        <p:blipFill>
          <a:blip r:embed="rId6"/>
          <a:stretch/>
        </p:blipFill>
        <p:spPr>
          <a:xfrm>
            <a:off x="3240000" y="2879640"/>
            <a:ext cx="3022920" cy="1117800"/>
          </a:xfrm>
          <a:prstGeom prst="rect">
            <a:avLst/>
          </a:prstGeom>
          <a:ln>
            <a:noFill/>
          </a:ln>
        </p:spPr>
      </p:pic>
      <p:sp>
        <p:nvSpPr>
          <p:cNvPr id="255" name="CustomShape 12"/>
          <p:cNvSpPr/>
          <p:nvPr/>
        </p:nvSpPr>
        <p:spPr>
          <a:xfrm>
            <a:off x="2735280" y="3311640"/>
            <a:ext cx="430200" cy="214200"/>
          </a:xfrm>
          <a:custGeom>
            <a:avLst/>
            <a:gdLst/>
            <a:ahLst/>
            <a:rect l="l" t="t" r="r" b="b"/>
            <a:pathLst>
              <a:path w="1201" h="601">
                <a:moveTo>
                  <a:pt x="0" y="150"/>
                </a:moveTo>
                <a:lnTo>
                  <a:pt x="900" y="150"/>
                </a:lnTo>
                <a:lnTo>
                  <a:pt x="900" y="0"/>
                </a:lnTo>
                <a:lnTo>
                  <a:pt x="1200" y="300"/>
                </a:lnTo>
                <a:lnTo>
                  <a:pt x="900" y="600"/>
                </a:lnTo>
                <a:lnTo>
                  <a:pt x="900"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56" name="CustomShape 13"/>
          <p:cNvSpPr/>
          <p:nvPr/>
        </p:nvSpPr>
        <p:spPr>
          <a:xfrm rot="7860000">
            <a:off x="6345000" y="2374200"/>
            <a:ext cx="851040" cy="214200"/>
          </a:xfrm>
          <a:custGeom>
            <a:avLst/>
            <a:gdLst/>
            <a:ahLst/>
            <a:rect l="l" t="t" r="r" b="b"/>
            <a:pathLst>
              <a:path w="2369" h="602">
                <a:moveTo>
                  <a:pt x="0" y="150"/>
                </a:moveTo>
                <a:lnTo>
                  <a:pt x="1776" y="150"/>
                </a:lnTo>
                <a:lnTo>
                  <a:pt x="1776" y="0"/>
                </a:lnTo>
                <a:lnTo>
                  <a:pt x="2368" y="300"/>
                </a:lnTo>
                <a:lnTo>
                  <a:pt x="1776" y="601"/>
                </a:lnTo>
                <a:lnTo>
                  <a:pt x="1776" y="451"/>
                </a:lnTo>
                <a:lnTo>
                  <a:pt x="0" y="450"/>
                </a:lnTo>
                <a:lnTo>
                  <a:pt x="0" y="150"/>
                </a:lnTo>
              </a:path>
            </a:pathLst>
          </a:custGeom>
          <a:solidFill>
            <a:srgbClr val="808080"/>
          </a:solidFill>
          <a:ln w="9360">
            <a:solidFill>
              <a:srgbClr val="000000"/>
            </a:solidFill>
            <a:round/>
          </a:ln>
        </p:spPr>
        <p:style>
          <a:lnRef idx="0"/>
          <a:fillRef idx="0"/>
          <a:effectRef idx="0"/>
          <a:fontRef idx="minor"/>
        </p:style>
      </p:sp>
      <p:pic>
        <p:nvPicPr>
          <p:cNvPr id="257" name="" descr=""/>
          <p:cNvPicPr/>
          <p:nvPr/>
        </p:nvPicPr>
        <p:blipFill>
          <a:blip r:embed="rId7"/>
          <a:stretch/>
        </p:blipFill>
        <p:spPr>
          <a:xfrm>
            <a:off x="7343640" y="3959280"/>
            <a:ext cx="1438560" cy="1293840"/>
          </a:xfrm>
          <a:prstGeom prst="rect">
            <a:avLst/>
          </a:prstGeom>
          <a:ln>
            <a:noFill/>
          </a:ln>
        </p:spPr>
      </p:pic>
      <p:pic>
        <p:nvPicPr>
          <p:cNvPr id="258" name="" descr=""/>
          <p:cNvPicPr/>
          <p:nvPr/>
        </p:nvPicPr>
        <p:blipFill>
          <a:blip r:embed="rId8"/>
          <a:stretch/>
        </p:blipFill>
        <p:spPr>
          <a:xfrm>
            <a:off x="7343640" y="5327640"/>
            <a:ext cx="1438560" cy="1222560"/>
          </a:xfrm>
          <a:prstGeom prst="rect">
            <a:avLst/>
          </a:prstGeom>
          <a:ln>
            <a:noFill/>
          </a:ln>
        </p:spPr>
      </p:pic>
      <p:sp>
        <p:nvSpPr>
          <p:cNvPr id="259" name="CustomShape 14"/>
          <p:cNvSpPr/>
          <p:nvPr/>
        </p:nvSpPr>
        <p:spPr>
          <a:xfrm rot="7860000">
            <a:off x="3078000" y="4786560"/>
            <a:ext cx="549360" cy="154080"/>
          </a:xfrm>
          <a:custGeom>
            <a:avLst/>
            <a:gdLst/>
            <a:ahLst/>
            <a:rect l="l" t="t" r="r" b="b"/>
            <a:pathLst>
              <a:path w="1531" h="433">
                <a:moveTo>
                  <a:pt x="0" y="108"/>
                </a:moveTo>
                <a:lnTo>
                  <a:pt x="1147" y="109"/>
                </a:lnTo>
                <a:lnTo>
                  <a:pt x="1147" y="0"/>
                </a:lnTo>
                <a:lnTo>
                  <a:pt x="1530" y="217"/>
                </a:lnTo>
                <a:lnTo>
                  <a:pt x="1147" y="432"/>
                </a:lnTo>
                <a:lnTo>
                  <a:pt x="1147" y="325"/>
                </a:lnTo>
                <a:lnTo>
                  <a:pt x="0" y="325"/>
                </a:lnTo>
                <a:lnTo>
                  <a:pt x="0" y="108"/>
                </a:lnTo>
              </a:path>
            </a:pathLst>
          </a:custGeom>
          <a:solidFill>
            <a:srgbClr val="808080"/>
          </a:solidFill>
          <a:ln w="9360">
            <a:solidFill>
              <a:srgbClr val="000000"/>
            </a:solidFill>
            <a:round/>
          </a:ln>
        </p:spPr>
        <p:style>
          <a:lnRef idx="0"/>
          <a:fillRef idx="0"/>
          <a:effectRef idx="0"/>
          <a:fontRef idx="minor"/>
        </p:style>
      </p:sp>
      <p:pic>
        <p:nvPicPr>
          <p:cNvPr id="260" name="" descr=""/>
          <p:cNvPicPr/>
          <p:nvPr/>
        </p:nvPicPr>
        <p:blipFill>
          <a:blip r:embed="rId9"/>
          <a:stretch/>
        </p:blipFill>
        <p:spPr>
          <a:xfrm>
            <a:off x="1152360" y="71280"/>
            <a:ext cx="2806920" cy="1078200"/>
          </a:xfrm>
          <a:prstGeom prst="rect">
            <a:avLst/>
          </a:prstGeom>
          <a:ln>
            <a:noFill/>
          </a:ln>
        </p:spPr>
      </p:pic>
      <p:sp>
        <p:nvSpPr>
          <p:cNvPr id="261" name="CustomShape 15"/>
          <p:cNvSpPr/>
          <p:nvPr/>
        </p:nvSpPr>
        <p:spPr>
          <a:xfrm>
            <a:off x="2160720" y="792000"/>
            <a:ext cx="2446200" cy="335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Datacube</a:t>
            </a:r>
            <a:endParaRPr b="0" lang="es-MX" sz="1600" spc="-1" strike="noStrike">
              <a:latin typeface="Arial"/>
            </a:endParaRPr>
          </a:p>
        </p:txBody>
      </p:sp>
      <p:sp>
        <p:nvSpPr>
          <p:cNvPr id="262" name="CustomShape 16"/>
          <p:cNvSpPr/>
          <p:nvPr/>
        </p:nvSpPr>
        <p:spPr>
          <a:xfrm>
            <a:off x="1800360" y="936720"/>
            <a:ext cx="214200" cy="358920"/>
          </a:xfrm>
          <a:custGeom>
            <a:avLst/>
            <a:gdLst/>
            <a:ahLst/>
            <a:rect l="l" t="t" r="r" b="b"/>
            <a:pathLst>
              <a:path w="601" h="1003">
                <a:moveTo>
                  <a:pt x="150" y="0"/>
                </a:moveTo>
                <a:lnTo>
                  <a:pt x="150" y="751"/>
                </a:lnTo>
                <a:lnTo>
                  <a:pt x="0" y="751"/>
                </a:lnTo>
                <a:lnTo>
                  <a:pt x="300" y="1002"/>
                </a:lnTo>
                <a:lnTo>
                  <a:pt x="600" y="751"/>
                </a:lnTo>
                <a:lnTo>
                  <a:pt x="450" y="751"/>
                </a:lnTo>
                <a:lnTo>
                  <a:pt x="450" y="0"/>
                </a:lnTo>
                <a:lnTo>
                  <a:pt x="150" y="0"/>
                </a:lnTo>
              </a:path>
            </a:pathLst>
          </a:custGeom>
          <a:solidFill>
            <a:srgbClr val="808080"/>
          </a:solidFill>
          <a:ln w="9360">
            <a:solidFill>
              <a:srgbClr val="000000"/>
            </a:solidFill>
            <a:round/>
          </a:ln>
        </p:spPr>
        <p:style>
          <a:lnRef idx="0"/>
          <a:fillRef idx="0"/>
          <a:effectRef idx="0"/>
          <a:fontRef idx="minor"/>
        </p:style>
      </p:sp>
      <p:sp>
        <p:nvSpPr>
          <p:cNvPr id="263" name="CustomShape 17"/>
          <p:cNvSpPr/>
          <p:nvPr/>
        </p:nvSpPr>
        <p:spPr>
          <a:xfrm>
            <a:off x="1152360" y="5975280"/>
            <a:ext cx="2446560" cy="82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Gas pure Datacube </a:t>
            </a:r>
            <a:r>
              <a:rPr b="0" lang="es-MX" sz="1600" spc="-1" strike="noStrike">
                <a:solidFill>
                  <a:srgbClr val="333333"/>
                </a:solidFill>
                <a:latin typeface="Comic Sans MS"/>
                <a:ea typeface="DejaVu Sans"/>
              </a:rPr>
              <a:t>→</a:t>
            </a:r>
            <a:br/>
            <a:r>
              <a:rPr b="0" lang="es-MX" sz="1600" spc="-1" strike="noStrike">
                <a:solidFill>
                  <a:srgbClr val="333333"/>
                </a:solidFill>
                <a:latin typeface="Comic Sans MS"/>
                <a:ea typeface="DejaVu Sans"/>
              </a:rPr>
              <a:t>Analysis of the strong and weak emission lines</a:t>
            </a:r>
            <a:endParaRPr b="0" lang="es-MX" sz="1600" spc="-1" strike="noStrike">
              <a:latin typeface="Arial"/>
            </a:endParaRPr>
          </a:p>
        </p:txBody>
      </p:sp>
      <p:sp>
        <p:nvSpPr>
          <p:cNvPr id="264" name="CustomShape 18"/>
          <p:cNvSpPr/>
          <p:nvPr/>
        </p:nvSpPr>
        <p:spPr>
          <a:xfrm rot="7860000">
            <a:off x="6089760" y="4318560"/>
            <a:ext cx="1631880" cy="214560"/>
          </a:xfrm>
          <a:custGeom>
            <a:avLst/>
            <a:gdLst/>
            <a:ahLst/>
            <a:rect l="l" t="t" r="r" b="b"/>
            <a:pathLst>
              <a:path w="4539" h="602">
                <a:moveTo>
                  <a:pt x="0" y="150"/>
                </a:moveTo>
                <a:lnTo>
                  <a:pt x="3403" y="150"/>
                </a:lnTo>
                <a:lnTo>
                  <a:pt x="3404" y="0"/>
                </a:lnTo>
                <a:lnTo>
                  <a:pt x="4538" y="301"/>
                </a:lnTo>
                <a:lnTo>
                  <a:pt x="3403" y="601"/>
                </a:lnTo>
                <a:lnTo>
                  <a:pt x="3403" y="450"/>
                </a:lnTo>
                <a:lnTo>
                  <a:pt x="0" y="450"/>
                </a:lnTo>
                <a:lnTo>
                  <a:pt x="0" y="150"/>
                </a:lnTo>
              </a:path>
            </a:pathLst>
          </a:custGeom>
          <a:solidFill>
            <a:srgbClr val="808080"/>
          </a:solidFill>
          <a:ln w="9360">
            <a:solidFill>
              <a:srgbClr val="000000"/>
            </a:solidFill>
            <a:round/>
          </a:ln>
        </p:spPr>
        <p:style>
          <a:lnRef idx="0"/>
          <a:fillRef idx="0"/>
          <a:effectRef idx="0"/>
          <a:fontRef idx="minor"/>
        </p:style>
      </p:sp>
      <p:sp>
        <p:nvSpPr>
          <p:cNvPr id="265" name="CustomShape 19"/>
          <p:cNvSpPr/>
          <p:nvPr/>
        </p:nvSpPr>
        <p:spPr>
          <a:xfrm>
            <a:off x="3959280" y="5313240"/>
            <a:ext cx="3022560" cy="1310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pPr>
            <a:r>
              <a:rPr b="0" lang="es-MX" sz="1600" spc="-1" strike="noStrike">
                <a:solidFill>
                  <a:srgbClr val="000000"/>
                </a:solidFill>
                <a:latin typeface="Comic Sans MS"/>
                <a:ea typeface="DejaVu Sans"/>
              </a:rPr>
              <a:t>Gas “cleaned” datacube</a:t>
            </a:r>
            <a:br/>
            <a:r>
              <a:rPr b="0" lang="es-MX" sz="1600" spc="-1" strike="noStrike">
                <a:solidFill>
                  <a:srgbClr val="333333"/>
                </a:solidFill>
                <a:latin typeface="Comic Sans MS"/>
                <a:ea typeface="DejaVu Sans"/>
              </a:rPr>
              <a:t>RSS-segmented</a:t>
            </a:r>
            <a:br/>
            <a:r>
              <a:rPr b="0" lang="es-MX" sz="1600" spc="-1" strike="noStrike">
                <a:solidFill>
                  <a:srgbClr val="333333"/>
                </a:solidFill>
                <a:latin typeface="Comic Sans MS"/>
                <a:ea typeface="DejaVu Sans"/>
              </a:rPr>
              <a:t> FIT3D+large SSP template </a:t>
            </a:r>
            <a:br/>
            <a:r>
              <a:rPr b="0" lang="es-MX" sz="1600" spc="-1" strike="noStrike">
                <a:solidFill>
                  <a:srgbClr val="333333"/>
                </a:solidFill>
                <a:latin typeface="Comic Sans MS"/>
                <a:ea typeface="DejaVu Sans"/>
              </a:rPr>
              <a:t>(156 SSPs 3600-7200 AA)</a:t>
            </a:r>
            <a:br/>
            <a:r>
              <a:rPr b="0" lang="es-MX" sz="1600" spc="-1" strike="noStrike">
                <a:solidFill>
                  <a:srgbClr val="333333"/>
                </a:solidFill>
                <a:latin typeface="Comic Sans MS"/>
                <a:ea typeface="DejaVu Sans"/>
              </a:rPr>
              <a:t>SFH, Age, [Z/H], St. Mass</a:t>
            </a:r>
            <a:endParaRPr b="0" lang="es-MX" sz="1600" spc="-1" strike="noStrike">
              <a:latin typeface="Arial"/>
            </a:endParaRPr>
          </a:p>
        </p:txBody>
      </p:sp>
      <p:sp>
        <p:nvSpPr>
          <p:cNvPr id="266" name="CustomShape 20"/>
          <p:cNvSpPr/>
          <p:nvPr/>
        </p:nvSpPr>
        <p:spPr>
          <a:xfrm>
            <a:off x="5256360" y="4824360"/>
            <a:ext cx="214200" cy="358920"/>
          </a:xfrm>
          <a:custGeom>
            <a:avLst/>
            <a:gdLst/>
            <a:ahLst/>
            <a:rect l="l" t="t" r="r" b="b"/>
            <a:pathLst>
              <a:path w="601" h="1003">
                <a:moveTo>
                  <a:pt x="150" y="0"/>
                </a:moveTo>
                <a:lnTo>
                  <a:pt x="150" y="751"/>
                </a:lnTo>
                <a:lnTo>
                  <a:pt x="0" y="751"/>
                </a:lnTo>
                <a:lnTo>
                  <a:pt x="300" y="1002"/>
                </a:lnTo>
                <a:lnTo>
                  <a:pt x="600" y="751"/>
                </a:lnTo>
                <a:lnTo>
                  <a:pt x="450" y="751"/>
                </a:lnTo>
                <a:lnTo>
                  <a:pt x="450" y="0"/>
                </a:lnTo>
                <a:lnTo>
                  <a:pt x="150" y="0"/>
                </a:lnTo>
              </a:path>
            </a:pathLst>
          </a:custGeom>
          <a:solidFill>
            <a:srgbClr val="808080"/>
          </a:solidFill>
          <a:ln w="9360">
            <a:solidFill>
              <a:srgbClr val="000000"/>
            </a:solidFill>
            <a:round/>
          </a:ln>
        </p:spPr>
        <p:style>
          <a:lnRef idx="0"/>
          <a:fillRef idx="0"/>
          <a:effectRef idx="0"/>
          <a:fontRef idx="minor"/>
        </p:style>
      </p:sp>
      <p:pic>
        <p:nvPicPr>
          <p:cNvPr id="267" name="" descr=""/>
          <p:cNvPicPr/>
          <p:nvPr/>
        </p:nvPicPr>
        <p:blipFill>
          <a:blip r:embed="rId10"/>
          <a:stretch/>
        </p:blipFill>
        <p:spPr>
          <a:xfrm>
            <a:off x="7343640" y="5327640"/>
            <a:ext cx="1438560" cy="1222560"/>
          </a:xfrm>
          <a:prstGeom prst="rect">
            <a:avLst/>
          </a:prstGeom>
          <a:ln>
            <a:noFill/>
          </a:ln>
        </p:spPr>
      </p:pic>
      <p:sp>
        <p:nvSpPr>
          <p:cNvPr id="268" name="CustomShape 21"/>
          <p:cNvSpPr/>
          <p:nvPr/>
        </p:nvSpPr>
        <p:spPr>
          <a:xfrm>
            <a:off x="5640120" y="6602040"/>
            <a:ext cx="3502440" cy="321480"/>
          </a:xfrm>
          <a:prstGeom prst="rect">
            <a:avLst/>
          </a:prstGeom>
          <a:solidFill>
            <a:srgbClr val="ffffff">
              <a:alpha val="53000"/>
            </a:srgbClr>
          </a:solidFill>
          <a:ln w="38160">
            <a:solidFill>
              <a:srgbClr val="000000"/>
            </a:solidFill>
            <a:miter/>
          </a:ln>
        </p:spPr>
        <p:style>
          <a:lnRef idx="0"/>
          <a:fillRef idx="0"/>
          <a:effectRef idx="0"/>
          <a:fontRef idx="minor"/>
        </p:style>
        <p:txBody>
          <a:bodyPr lIns="90000" rIns="90000" tIns="46800" bIns="46800">
            <a:spAutoFit/>
          </a:bodyPr>
          <a:p>
            <a:pPr>
              <a:lnSpc>
                <a:spcPct val="100000"/>
              </a:lnSpc>
            </a:pPr>
            <a:r>
              <a:rPr b="0" lang="es-MX" sz="1500" spc="-1" strike="noStrike">
                <a:solidFill>
                  <a:srgbClr val="000000"/>
                </a:solidFill>
                <a:latin typeface="Comic Sans MS"/>
                <a:ea typeface="DejaVu Sans"/>
              </a:rPr>
              <a:t>Sanchez et al., 2016, RMxAA, 52, 171</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69" name="" descr=""/>
          <p:cNvPicPr/>
          <p:nvPr/>
        </p:nvPicPr>
        <p:blipFill>
          <a:blip r:embed="rId2"/>
          <a:stretch/>
        </p:blipFill>
        <p:spPr>
          <a:xfrm>
            <a:off x="1656000" y="540000"/>
            <a:ext cx="6549840" cy="5091840"/>
          </a:xfrm>
          <a:prstGeom prst="rect">
            <a:avLst/>
          </a:prstGeom>
          <a:ln>
            <a:noFill/>
          </a:ln>
        </p:spPr>
      </p:pic>
      <p:sp>
        <p:nvSpPr>
          <p:cNvPr id="270" name="CustomShape 1"/>
          <p:cNvSpPr/>
          <p:nvPr/>
        </p:nvSpPr>
        <p:spPr>
          <a:xfrm>
            <a:off x="1116000" y="71280"/>
            <a:ext cx="7557480" cy="83448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endParaRPr b="0" lang="es-MX" sz="3200" spc="-1" strike="noStrike">
              <a:latin typeface="Arial"/>
            </a:endParaRPr>
          </a:p>
        </p:txBody>
      </p:sp>
      <p:sp>
        <p:nvSpPr>
          <p:cNvPr id="271" name="CustomShape 2"/>
          <p:cNvSpPr/>
          <p:nvPr/>
        </p:nvSpPr>
        <p:spPr>
          <a:xfrm>
            <a:off x="1008000" y="5562000"/>
            <a:ext cx="8061840" cy="102384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500" spc="-1" strike="noStrike">
                <a:solidFill>
                  <a:srgbClr val="000000"/>
                </a:solidFill>
                <a:latin typeface="Chilanka"/>
                <a:ea typeface="Arial"/>
              </a:rPr>
              <a:t>Dominant ionizating source depends on M* and morphology: (I) SF dominates in late-type, less massive galaxies (e.g, Kauffmann et al. 2003; Lacerda et al. 2018), (ii) post-AGB ionization (LINER-like) dominates in early-type (Signh et al. 2013; Gomes et al. 2016), more massive  galaxies (Stashinska et al.  2008; Cid Fernandes et al. 2010), (iii) AGN are hosted mostly in early-type spirals ( Schawinski et al. 2010; Sánchez et al. 2019).</a:t>
            </a:r>
            <a:endParaRPr b="0" lang="es-MX" sz="15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2" name="CustomShape 1"/>
          <p:cNvSpPr/>
          <p:nvPr/>
        </p:nvSpPr>
        <p:spPr>
          <a:xfrm>
            <a:off x="1116000" y="71280"/>
            <a:ext cx="7557480" cy="834480"/>
          </a:xfrm>
          <a:prstGeom prst="rect">
            <a:avLst/>
          </a:prstGeom>
          <a:noFill/>
          <a:ln>
            <a:noFill/>
          </a:ln>
        </p:spPr>
        <p:style>
          <a:lnRef idx="0"/>
          <a:fillRef idx="0"/>
          <a:effectRef idx="0"/>
          <a:fontRef idx="minor"/>
        </p:style>
        <p:txBody>
          <a:bodyPr lIns="90000" rIns="90000" tIns="46800" bIns="46800">
            <a:noAutofit/>
          </a:bodyPr>
          <a:p>
            <a:pPr algn="ctr">
              <a:lnSpc>
                <a:spcPct val="100000"/>
              </a:lnSpc>
            </a:pPr>
            <a:r>
              <a:rPr b="1" lang="es-MX" sz="3200" spc="-1" strike="noStrike">
                <a:solidFill>
                  <a:srgbClr val="000000"/>
                </a:solidFill>
                <a:latin typeface="Chilanka"/>
                <a:ea typeface="DejaVu Sans"/>
              </a:rPr>
              <a:t>Global Properties of Galaxies</a:t>
            </a:r>
            <a:br/>
            <a:r>
              <a:rPr b="1" lang="es-MX" sz="2400" spc="-1" strike="noStrike">
                <a:solidFill>
                  <a:srgbClr val="000000"/>
                </a:solidFill>
                <a:latin typeface="Chilanka"/>
                <a:ea typeface="DejaVu Sans"/>
              </a:rPr>
              <a:t>- bimodality -</a:t>
            </a:r>
            <a:endParaRPr b="0" lang="es-MX" sz="2400" spc="-1" strike="noStrike">
              <a:latin typeface="Arial"/>
            </a:endParaRPr>
          </a:p>
        </p:txBody>
      </p:sp>
      <p:pic>
        <p:nvPicPr>
          <p:cNvPr id="273" name="" descr=""/>
          <p:cNvPicPr/>
          <p:nvPr/>
        </p:nvPicPr>
        <p:blipFill>
          <a:blip r:embed="rId2"/>
          <a:stretch/>
        </p:blipFill>
        <p:spPr>
          <a:xfrm>
            <a:off x="36360" y="1008000"/>
            <a:ext cx="9141480" cy="4565160"/>
          </a:xfrm>
          <a:prstGeom prst="rect">
            <a:avLst/>
          </a:prstGeom>
          <a:ln>
            <a:noFill/>
          </a:ln>
        </p:spPr>
      </p:pic>
      <p:sp>
        <p:nvSpPr>
          <p:cNvPr id="274" name="CustomShape 2"/>
          <p:cNvSpPr/>
          <p:nvPr/>
        </p:nvSpPr>
        <p:spPr>
          <a:xfrm>
            <a:off x="1080000" y="5652000"/>
            <a:ext cx="7989840" cy="1023840"/>
          </a:xfrm>
          <a:prstGeom prst="rect">
            <a:avLst/>
          </a:prstGeom>
          <a:noFill/>
          <a:ln>
            <a:noFill/>
          </a:ln>
        </p:spPr>
        <p:style>
          <a:lnRef idx="0"/>
          <a:fillRef idx="0"/>
          <a:effectRef idx="0"/>
          <a:fontRef idx="minor"/>
        </p:style>
        <p:txBody>
          <a:bodyPr lIns="90000" rIns="90000" tIns="46800" bIns="46800">
            <a:noAutofit/>
          </a:bodyPr>
          <a:p>
            <a:pPr algn="just">
              <a:lnSpc>
                <a:spcPct val="100000"/>
              </a:lnSpc>
            </a:pPr>
            <a:r>
              <a:rPr b="1" lang="es-MX" sz="1800" spc="-1" strike="noStrike">
                <a:solidFill>
                  <a:srgbClr val="000000"/>
                </a:solidFill>
                <a:latin typeface="Chilanka"/>
                <a:ea typeface="DejaVu Sans"/>
              </a:rPr>
              <a:t>Large (spectroscopic/imaging) surveys have allowed to explore the evolution of galaxies using large samples, statistically well defined (SDSS, York et al. 2000; GAMA, Driver et al. 2009) . Galaxies present a clear bimodality that depends on the morphology and the mass. </a:t>
            </a:r>
            <a:endParaRPr b="0" lang="es-MX" sz="1800" spc="-1" strike="noStrike">
              <a:latin typeface="Arial"/>
            </a:endParaRPr>
          </a:p>
        </p:txBody>
      </p:sp>
      <p:pic>
        <p:nvPicPr>
          <p:cNvPr id="275" name="" descr=""/>
          <p:cNvPicPr/>
          <p:nvPr/>
        </p:nvPicPr>
        <p:blipFill>
          <a:blip r:embed="rId3"/>
          <a:stretch/>
        </p:blipFill>
        <p:spPr>
          <a:xfrm>
            <a:off x="984600" y="3169080"/>
            <a:ext cx="7166880" cy="1581480"/>
          </a:xfrm>
          <a:prstGeom prst="rect">
            <a:avLst/>
          </a:prstGeom>
          <a:ln w="36000">
            <a:solidFill>
              <a:srgbClr val="000000"/>
            </a:solidFill>
            <a:round/>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2838</TotalTime>
  <Application>LibreOffice/6.2.6.2$Linux_X86_64 LibreOffice_project/20$Build-2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2019-04-04T14:53:07Z</dcterms:created>
  <dc:creator/>
  <dc:description/>
  <dc:language>es-MX</dc:language>
  <cp:lastModifiedBy/>
  <dcterms:modified xsi:type="dcterms:W3CDTF">2019-09-23T07:54:01Z</dcterms:modified>
  <cp:revision>86</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yperlinksChanged">
    <vt:bool>0</vt:bool>
  </property>
  <property fmtid="{D5CDD505-2E9C-101B-9397-08002B2CF9AE}" pid="4" name="LastSaved">
    <vt:filetime>2019-04-04T01:00:00Z</vt:filetime>
  </property>
  <property fmtid="{D5CDD505-2E9C-101B-9397-08002B2CF9AE}" pid="5" name="LinksUpToDate">
    <vt:bool>0</vt:bool>
  </property>
  <property fmtid="{D5CDD505-2E9C-101B-9397-08002B2CF9AE}" pid="6" name="PresentationFormat">
    <vt:lpwstr>On-screen Show (4:3)</vt:lpwstr>
  </property>
  <property fmtid="{D5CDD505-2E9C-101B-9397-08002B2CF9AE}" pid="7" name="ScaleCrop">
    <vt:bool>0</vt:bool>
  </property>
  <property fmtid="{D5CDD505-2E9C-101B-9397-08002B2CF9AE}" pid="8" name="ShareDoc">
    <vt:bool>0</vt:bool>
  </property>
</Properties>
</file>